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62" r:id="rId5"/>
    <p:sldId id="259" r:id="rId6"/>
    <p:sldId id="265" r:id="rId7"/>
    <p:sldId id="275" r:id="rId8"/>
    <p:sldId id="276" r:id="rId9"/>
    <p:sldId id="277" r:id="rId10"/>
    <p:sldId id="278" r:id="rId11"/>
    <p:sldId id="283" r:id="rId12"/>
    <p:sldId id="279" r:id="rId13"/>
    <p:sldId id="280" r:id="rId14"/>
    <p:sldId id="281" r:id="rId15"/>
    <p:sldId id="282" r:id="rId16"/>
    <p:sldId id="357" r:id="rId17"/>
    <p:sldId id="354" r:id="rId18"/>
    <p:sldId id="339" r:id="rId19"/>
    <p:sldId id="340" r:id="rId20"/>
    <p:sldId id="341" r:id="rId21"/>
    <p:sldId id="342" r:id="rId22"/>
    <p:sldId id="343" r:id="rId23"/>
    <p:sldId id="355" r:id="rId24"/>
    <p:sldId id="346" r:id="rId25"/>
    <p:sldId id="347" r:id="rId26"/>
    <p:sldId id="348" r:id="rId27"/>
    <p:sldId id="358" r:id="rId28"/>
    <p:sldId id="294" r:id="rId29"/>
    <p:sldId id="356" r:id="rId30"/>
    <p:sldId id="2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5">
          <p15:clr>
            <a:srgbClr val="A4A3A4"/>
          </p15:clr>
        </p15:guide>
        <p15:guide id="2" orient="horz" pos="2161">
          <p15:clr>
            <a:srgbClr val="A4A3A4"/>
          </p15:clr>
        </p15:guide>
        <p15:guide id="3" orient="horz" pos="605">
          <p15:clr>
            <a:srgbClr val="A4A3A4"/>
          </p15:clr>
        </p15:guide>
        <p15:guide id="4" orient="horz" pos="3385">
          <p15:clr>
            <a:srgbClr val="A4A3A4"/>
          </p15:clr>
        </p15:guide>
        <p15:guide id="5" orient="horz" pos="4271">
          <p15:clr>
            <a:srgbClr val="A4A3A4"/>
          </p15:clr>
        </p15:guide>
        <p15:guide id="6" orient="horz" pos="3907">
          <p15:clr>
            <a:srgbClr val="A4A3A4"/>
          </p15:clr>
        </p15:guide>
        <p15:guide id="7" orient="horz" pos="4149">
          <p15:clr>
            <a:srgbClr val="A4A3A4"/>
          </p15:clr>
        </p15:guide>
        <p15:guide id="8" orient="horz" pos="3483">
          <p15:clr>
            <a:srgbClr val="A4A3A4"/>
          </p15:clr>
        </p15:guide>
        <p15:guide id="9" pos="5510">
          <p15:clr>
            <a:srgbClr val="A4A3A4"/>
          </p15:clr>
        </p15:guide>
        <p15:guide id="10" pos="2887">
          <p15:clr>
            <a:srgbClr val="A4A3A4"/>
          </p15:clr>
        </p15:guide>
        <p15:guide id="11" pos="272">
          <p15:clr>
            <a:srgbClr val="A4A3A4"/>
          </p15:clr>
        </p15:guide>
        <p15:guide id="12" pos="2834">
          <p15:clr>
            <a:srgbClr val="A4A3A4"/>
          </p15:clr>
        </p15:guide>
        <p15:guide id="13" pos="2040">
          <p15:clr>
            <a:srgbClr val="A4A3A4"/>
          </p15:clr>
        </p15:guide>
        <p15:guide id="14" pos="1950">
          <p15:clr>
            <a:srgbClr val="A4A3A4"/>
          </p15:clr>
        </p15:guide>
        <p15:guide id="15" pos="1156">
          <p15:clr>
            <a:srgbClr val="A4A3A4"/>
          </p15:clr>
        </p15:guide>
        <p15:guide id="16" pos="1066">
          <p15:clr>
            <a:srgbClr val="A4A3A4"/>
          </p15:clr>
        </p15:guide>
        <p15:guide id="17" pos="2925">
          <p15:clr>
            <a:srgbClr val="A4A3A4"/>
          </p15:clr>
        </p15:guide>
        <p15:guide id="18" pos="3719">
          <p15:clr>
            <a:srgbClr val="A4A3A4"/>
          </p15:clr>
        </p15:guide>
        <p15:guide id="19" pos="3811">
          <p15:clr>
            <a:srgbClr val="A4A3A4"/>
          </p15:clr>
        </p15:guide>
        <p15:guide id="20" pos="4603">
          <p15:clr>
            <a:srgbClr val="A4A3A4"/>
          </p15:clr>
        </p15:guide>
        <p15:guide id="21" pos="46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1C46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14" autoAdjust="0"/>
  </p:normalViewPr>
  <p:slideViewPr>
    <p:cSldViewPr snapToGrid="0" snapToObjects="1" showGuides="1">
      <p:cViewPr>
        <p:scale>
          <a:sx n="62" d="100"/>
          <a:sy n="62" d="100"/>
        </p:scale>
        <p:origin x="-1254" y="-654"/>
      </p:cViewPr>
      <p:guideLst>
        <p:guide orient="horz" pos="725"/>
        <p:guide orient="horz" pos="2161"/>
        <p:guide orient="horz" pos="605"/>
        <p:guide orient="horz" pos="3385"/>
        <p:guide orient="horz" pos="4271"/>
        <p:guide orient="horz" pos="3907"/>
        <p:guide orient="horz" pos="4149"/>
        <p:guide orient="horz" pos="3483"/>
        <p:guide pos="5510"/>
        <p:guide pos="2887"/>
        <p:guide pos="272"/>
        <p:guide pos="2834"/>
        <p:guide pos="2040"/>
        <p:guide pos="1950"/>
        <p:guide pos="1156"/>
        <p:guide pos="1066"/>
        <p:guide pos="2925"/>
        <p:guide pos="3719"/>
        <p:guide pos="3811"/>
        <p:guide pos="4603"/>
        <p:guide pos="469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8" d="100"/>
          <a:sy n="108" d="100"/>
        </p:scale>
        <p:origin x="-43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83943-E972-A845-9FBA-70DED8FAE625}" type="doc">
      <dgm:prSet loTypeId="urn:microsoft.com/office/officeart/2008/layout/CircularPictureCallout" loCatId="" qsTypeId="urn:microsoft.com/office/officeart/2005/8/quickstyle/simple4" qsCatId="simple" csTypeId="urn:microsoft.com/office/officeart/2005/8/colors/accent1_2" csCatId="accent1" phldr="1"/>
      <dgm:spPr/>
      <dgm:t>
        <a:bodyPr/>
        <a:lstStyle/>
        <a:p>
          <a:endParaRPr lang="en-US"/>
        </a:p>
      </dgm:t>
    </dgm:pt>
    <dgm:pt modelId="{8988853E-5B0D-514D-BF26-2B9CDA8CE203}">
      <dgm:prSet/>
      <dgm:spPr/>
      <dgm:t>
        <a:bodyPr/>
        <a:lstStyle/>
        <a:p>
          <a:r>
            <a:rPr lang="en-US" b="1" dirty="0">
              <a:solidFill>
                <a:schemeClr val="tx1"/>
              </a:solidFill>
            </a:rPr>
            <a:t>Coercive Control</a:t>
          </a:r>
        </a:p>
      </dgm:t>
    </dgm:pt>
    <dgm:pt modelId="{03E3CEF8-15C5-F54B-82BB-FB1FAF50D31F}" type="parTrans" cxnId="{868DF5D9-DCC7-8F4E-83A7-7FD5EDD7E192}">
      <dgm:prSet/>
      <dgm:spPr/>
      <dgm:t>
        <a:bodyPr/>
        <a:lstStyle/>
        <a:p>
          <a:endParaRPr lang="en-US"/>
        </a:p>
      </dgm:t>
    </dgm:pt>
    <dgm:pt modelId="{4EBEB8A7-C2AF-6845-BFB6-8BA23D4CE236}" type="sibTrans" cxnId="{868DF5D9-DCC7-8F4E-83A7-7FD5EDD7E192}">
      <dgm:prSet/>
      <dgm:spPr>
        <a:solidFill>
          <a:schemeClr val="accent1"/>
        </a:solidFill>
      </dgm:spPr>
      <dgm:t>
        <a:bodyPr/>
        <a:lstStyle/>
        <a:p>
          <a:endParaRPr lang="en-US"/>
        </a:p>
      </dgm:t>
    </dgm:pt>
    <dgm:pt modelId="{D6340860-02C8-0A44-9AE6-71BD167647FA}">
      <dgm:prSet phldrT="[Text]" custT="1"/>
      <dgm:spPr/>
      <dgm:t>
        <a:bodyPr/>
        <a:lstStyle/>
        <a:p>
          <a:r>
            <a:rPr lang="en-US" sz="2400" dirty="0">
              <a:solidFill>
                <a:schemeClr val="bg1"/>
              </a:solidFill>
            </a:rPr>
            <a:t>domestic abuse/violence</a:t>
          </a:r>
        </a:p>
      </dgm:t>
    </dgm:pt>
    <dgm:pt modelId="{486EA812-B6F8-2349-A18F-ACCC185BFEB4}" type="parTrans" cxnId="{1A739C16-4CB0-A34C-92B7-E94F1ECEEA27}">
      <dgm:prSet/>
      <dgm:spPr/>
      <dgm:t>
        <a:bodyPr/>
        <a:lstStyle/>
        <a:p>
          <a:endParaRPr lang="en-US"/>
        </a:p>
      </dgm:t>
    </dgm:pt>
    <dgm:pt modelId="{83DFCA76-4D24-EC4B-A963-810FB1071044}" type="sibTrans" cxnId="{1A739C16-4CB0-A34C-92B7-E94F1ECEEA27}">
      <dgm:prSet/>
      <dgm:spPr/>
      <dgm:t>
        <a:bodyPr/>
        <a:lstStyle/>
        <a:p>
          <a:endParaRPr lang="en-US"/>
        </a:p>
      </dgm:t>
    </dgm:pt>
    <dgm:pt modelId="{7989C02C-2B8E-3A42-AB3C-2C19804379B3}">
      <dgm:prSet phldrT="[Text]" custT="1"/>
      <dgm:spPr/>
      <dgm:t>
        <a:bodyPr/>
        <a:lstStyle/>
        <a:p>
          <a:r>
            <a:rPr lang="en-US" sz="2800" dirty="0">
              <a:solidFill>
                <a:schemeClr val="bg1"/>
              </a:solidFill>
            </a:rPr>
            <a:t>stalking</a:t>
          </a:r>
        </a:p>
      </dgm:t>
    </dgm:pt>
    <dgm:pt modelId="{F061F126-7AD9-1249-97C4-8ED72E9D19B2}" type="parTrans" cxnId="{F6A90E5D-8D49-2749-93B3-6592A126CCED}">
      <dgm:prSet/>
      <dgm:spPr/>
      <dgm:t>
        <a:bodyPr/>
        <a:lstStyle/>
        <a:p>
          <a:endParaRPr lang="en-US"/>
        </a:p>
      </dgm:t>
    </dgm:pt>
    <dgm:pt modelId="{D1C617B1-87A0-A54F-8F15-794E08824ACC}" type="sibTrans" cxnId="{F6A90E5D-8D49-2749-93B3-6592A126CCED}">
      <dgm:prSet/>
      <dgm:spPr/>
      <dgm:t>
        <a:bodyPr/>
        <a:lstStyle/>
        <a:p>
          <a:endParaRPr lang="en-US"/>
        </a:p>
      </dgm:t>
    </dgm:pt>
    <dgm:pt modelId="{9571E96A-66C6-A84E-904A-50C09EF849ED}">
      <dgm:prSet phldrT="[Text]" custT="1"/>
      <dgm:spPr/>
      <dgm:t>
        <a:bodyPr/>
        <a:lstStyle/>
        <a:p>
          <a:r>
            <a:rPr lang="en-US" sz="2800" dirty="0">
              <a:solidFill>
                <a:schemeClr val="bg1"/>
              </a:solidFill>
            </a:rPr>
            <a:t>psychological abuse/abuse of process</a:t>
          </a:r>
        </a:p>
      </dgm:t>
    </dgm:pt>
    <dgm:pt modelId="{A5EC609D-D197-B345-BD64-871D0AF7BD3B}" type="parTrans" cxnId="{186410DB-7FCA-774C-A6D4-812D6C0D8FC0}">
      <dgm:prSet/>
      <dgm:spPr/>
      <dgm:t>
        <a:bodyPr/>
        <a:lstStyle/>
        <a:p>
          <a:endParaRPr lang="en-US"/>
        </a:p>
      </dgm:t>
    </dgm:pt>
    <dgm:pt modelId="{91960EEC-F1AC-AC4A-9E09-71AF8797AACB}" type="sibTrans" cxnId="{186410DB-7FCA-774C-A6D4-812D6C0D8FC0}">
      <dgm:prSet/>
      <dgm:spPr/>
      <dgm:t>
        <a:bodyPr/>
        <a:lstStyle/>
        <a:p>
          <a:endParaRPr lang="en-US"/>
        </a:p>
      </dgm:t>
    </dgm:pt>
    <dgm:pt modelId="{BCCD06B4-53F4-9D40-9FC4-55CE8FB37725}" type="pres">
      <dgm:prSet presAssocID="{45783943-E972-A845-9FBA-70DED8FAE625}" presName="Name0" presStyleCnt="0">
        <dgm:presLayoutVars>
          <dgm:chMax val="7"/>
          <dgm:chPref val="7"/>
          <dgm:dir/>
        </dgm:presLayoutVars>
      </dgm:prSet>
      <dgm:spPr/>
      <dgm:t>
        <a:bodyPr/>
        <a:lstStyle/>
        <a:p>
          <a:endParaRPr lang="en-GB"/>
        </a:p>
      </dgm:t>
    </dgm:pt>
    <dgm:pt modelId="{EF73BF7A-AFF9-AE43-823C-91610595FCF5}" type="pres">
      <dgm:prSet presAssocID="{45783943-E972-A845-9FBA-70DED8FAE625}" presName="Name1" presStyleCnt="0"/>
      <dgm:spPr/>
    </dgm:pt>
    <dgm:pt modelId="{8453C02E-54C1-E54B-A335-73F4AB108359}" type="pres">
      <dgm:prSet presAssocID="{4EBEB8A7-C2AF-6845-BFB6-8BA23D4CE236}" presName="picture_1" presStyleCnt="0"/>
      <dgm:spPr/>
    </dgm:pt>
    <dgm:pt modelId="{6F6C4F91-4273-814B-983D-4F4A319C130B}" type="pres">
      <dgm:prSet presAssocID="{4EBEB8A7-C2AF-6845-BFB6-8BA23D4CE236}" presName="pictureRepeatNode" presStyleLbl="alignImgPlace1" presStyleIdx="0" presStyleCnt="4"/>
      <dgm:spPr/>
      <dgm:t>
        <a:bodyPr/>
        <a:lstStyle/>
        <a:p>
          <a:endParaRPr lang="en-GB"/>
        </a:p>
      </dgm:t>
    </dgm:pt>
    <dgm:pt modelId="{E80FB04D-0BA4-A74F-828C-568261FDF9A5}" type="pres">
      <dgm:prSet presAssocID="{8988853E-5B0D-514D-BF26-2B9CDA8CE203}" presName="text_1" presStyleLbl="node1" presStyleIdx="0" presStyleCnt="0" custLinFactNeighborX="586" custLinFactNeighborY="-63679">
        <dgm:presLayoutVars>
          <dgm:bulletEnabled val="1"/>
        </dgm:presLayoutVars>
      </dgm:prSet>
      <dgm:spPr/>
      <dgm:t>
        <a:bodyPr/>
        <a:lstStyle/>
        <a:p>
          <a:endParaRPr lang="en-GB"/>
        </a:p>
      </dgm:t>
    </dgm:pt>
    <dgm:pt modelId="{FE372908-006C-9C44-940E-B511723A673F}" type="pres">
      <dgm:prSet presAssocID="{83DFCA76-4D24-EC4B-A963-810FB1071044}" presName="picture_2" presStyleCnt="0"/>
      <dgm:spPr/>
    </dgm:pt>
    <dgm:pt modelId="{B51DBD7F-DB54-4A46-A24E-38DDC391A52F}" type="pres">
      <dgm:prSet presAssocID="{83DFCA76-4D24-EC4B-A963-810FB1071044}" presName="pictureRepeatNode" presStyleLbl="alignImgPlace1" presStyleIdx="1" presStyleCnt="4"/>
      <dgm:spPr/>
      <dgm:t>
        <a:bodyPr/>
        <a:lstStyle/>
        <a:p>
          <a:endParaRPr lang="en-GB"/>
        </a:p>
      </dgm:t>
    </dgm:pt>
    <dgm:pt modelId="{C57A8563-5017-9749-98D8-74C6698326FD}" type="pres">
      <dgm:prSet presAssocID="{D6340860-02C8-0A44-9AE6-71BD167647FA}" presName="line_2" presStyleLbl="parChTrans1D1" presStyleIdx="0" presStyleCnt="3"/>
      <dgm:spPr/>
    </dgm:pt>
    <dgm:pt modelId="{F81293E6-72B2-6944-80F3-D66F9B7F40B8}" type="pres">
      <dgm:prSet presAssocID="{D6340860-02C8-0A44-9AE6-71BD167647FA}" presName="textparent_2" presStyleLbl="node1" presStyleIdx="0" presStyleCnt="0"/>
      <dgm:spPr/>
    </dgm:pt>
    <dgm:pt modelId="{A8A675A5-170B-D249-881E-FC747A28DFB6}" type="pres">
      <dgm:prSet presAssocID="{D6340860-02C8-0A44-9AE6-71BD167647FA}" presName="text_2" presStyleLbl="revTx" presStyleIdx="0" presStyleCnt="3">
        <dgm:presLayoutVars>
          <dgm:bulletEnabled val="1"/>
        </dgm:presLayoutVars>
      </dgm:prSet>
      <dgm:spPr/>
      <dgm:t>
        <a:bodyPr/>
        <a:lstStyle/>
        <a:p>
          <a:endParaRPr lang="en-GB"/>
        </a:p>
      </dgm:t>
    </dgm:pt>
    <dgm:pt modelId="{DCF436CC-2158-A242-A546-93DEC7402041}" type="pres">
      <dgm:prSet presAssocID="{D1C617B1-87A0-A54F-8F15-794E08824ACC}" presName="picture_3" presStyleCnt="0"/>
      <dgm:spPr/>
    </dgm:pt>
    <dgm:pt modelId="{A5300423-B1E8-614E-AAC9-5D688A62E6C8}" type="pres">
      <dgm:prSet presAssocID="{D1C617B1-87A0-A54F-8F15-794E08824ACC}" presName="pictureRepeatNode" presStyleLbl="alignImgPlace1" presStyleIdx="2" presStyleCnt="4"/>
      <dgm:spPr/>
      <dgm:t>
        <a:bodyPr/>
        <a:lstStyle/>
        <a:p>
          <a:endParaRPr lang="en-GB"/>
        </a:p>
      </dgm:t>
    </dgm:pt>
    <dgm:pt modelId="{0C2D9DAE-B819-664C-A980-139093CB4D6D}" type="pres">
      <dgm:prSet presAssocID="{7989C02C-2B8E-3A42-AB3C-2C19804379B3}" presName="line_3" presStyleLbl="parChTrans1D1" presStyleIdx="1" presStyleCnt="3"/>
      <dgm:spPr/>
    </dgm:pt>
    <dgm:pt modelId="{6B57466F-C26F-1249-A79A-77528DB97842}" type="pres">
      <dgm:prSet presAssocID="{7989C02C-2B8E-3A42-AB3C-2C19804379B3}" presName="textparent_3" presStyleLbl="node1" presStyleIdx="0" presStyleCnt="0"/>
      <dgm:spPr/>
    </dgm:pt>
    <dgm:pt modelId="{038CDE01-8670-2445-B6E0-1FA132832FBD}" type="pres">
      <dgm:prSet presAssocID="{7989C02C-2B8E-3A42-AB3C-2C19804379B3}" presName="text_3" presStyleLbl="revTx" presStyleIdx="1" presStyleCnt="3">
        <dgm:presLayoutVars>
          <dgm:bulletEnabled val="1"/>
        </dgm:presLayoutVars>
      </dgm:prSet>
      <dgm:spPr/>
      <dgm:t>
        <a:bodyPr/>
        <a:lstStyle/>
        <a:p>
          <a:endParaRPr lang="en-GB"/>
        </a:p>
      </dgm:t>
    </dgm:pt>
    <dgm:pt modelId="{1F68E60E-AD1B-564A-A40C-97AD1756FA1A}" type="pres">
      <dgm:prSet presAssocID="{91960EEC-F1AC-AC4A-9E09-71AF8797AACB}" presName="picture_4" presStyleCnt="0"/>
      <dgm:spPr/>
    </dgm:pt>
    <dgm:pt modelId="{9A4472AE-D7B2-7742-B763-711DB5D0880D}" type="pres">
      <dgm:prSet presAssocID="{91960EEC-F1AC-AC4A-9E09-71AF8797AACB}" presName="pictureRepeatNode" presStyleLbl="alignImgPlace1" presStyleIdx="3" presStyleCnt="4"/>
      <dgm:spPr/>
      <dgm:t>
        <a:bodyPr/>
        <a:lstStyle/>
        <a:p>
          <a:endParaRPr lang="en-GB"/>
        </a:p>
      </dgm:t>
    </dgm:pt>
    <dgm:pt modelId="{9FD30089-622F-E447-B830-141DEB043FD0}" type="pres">
      <dgm:prSet presAssocID="{9571E96A-66C6-A84E-904A-50C09EF849ED}" presName="line_4" presStyleLbl="parChTrans1D1" presStyleIdx="2" presStyleCnt="3"/>
      <dgm:spPr/>
    </dgm:pt>
    <dgm:pt modelId="{560A8E21-4EDA-5646-BB08-907DD442B27B}" type="pres">
      <dgm:prSet presAssocID="{9571E96A-66C6-A84E-904A-50C09EF849ED}" presName="textparent_4" presStyleLbl="node1" presStyleIdx="0" presStyleCnt="0"/>
      <dgm:spPr/>
    </dgm:pt>
    <dgm:pt modelId="{0F5BABF1-C675-B84C-B648-2957608A638A}" type="pres">
      <dgm:prSet presAssocID="{9571E96A-66C6-A84E-904A-50C09EF849ED}" presName="text_4" presStyleLbl="revTx" presStyleIdx="2" presStyleCnt="3">
        <dgm:presLayoutVars>
          <dgm:bulletEnabled val="1"/>
        </dgm:presLayoutVars>
      </dgm:prSet>
      <dgm:spPr/>
      <dgm:t>
        <a:bodyPr/>
        <a:lstStyle/>
        <a:p>
          <a:endParaRPr lang="en-GB"/>
        </a:p>
      </dgm:t>
    </dgm:pt>
  </dgm:ptLst>
  <dgm:cxnLst>
    <dgm:cxn modelId="{4B1CE504-F479-4B9F-A464-970900D588CF}" type="presOf" srcId="{83DFCA76-4D24-EC4B-A963-810FB1071044}" destId="{B51DBD7F-DB54-4A46-A24E-38DDC391A52F}" srcOrd="0" destOrd="0" presId="urn:microsoft.com/office/officeart/2008/layout/CircularPictureCallout"/>
    <dgm:cxn modelId="{1A739C16-4CB0-A34C-92B7-E94F1ECEEA27}" srcId="{45783943-E972-A845-9FBA-70DED8FAE625}" destId="{D6340860-02C8-0A44-9AE6-71BD167647FA}" srcOrd="1" destOrd="0" parTransId="{486EA812-B6F8-2349-A18F-ACCC185BFEB4}" sibTransId="{83DFCA76-4D24-EC4B-A963-810FB1071044}"/>
    <dgm:cxn modelId="{54918744-4089-497E-8951-61C202E3FEC8}" type="presOf" srcId="{91960EEC-F1AC-AC4A-9E09-71AF8797AACB}" destId="{9A4472AE-D7B2-7742-B763-711DB5D0880D}" srcOrd="0" destOrd="0" presId="urn:microsoft.com/office/officeart/2008/layout/CircularPictureCallout"/>
    <dgm:cxn modelId="{186410DB-7FCA-774C-A6D4-812D6C0D8FC0}" srcId="{45783943-E972-A845-9FBA-70DED8FAE625}" destId="{9571E96A-66C6-A84E-904A-50C09EF849ED}" srcOrd="3" destOrd="0" parTransId="{A5EC609D-D197-B345-BD64-871D0AF7BD3B}" sibTransId="{91960EEC-F1AC-AC4A-9E09-71AF8797AACB}"/>
    <dgm:cxn modelId="{23A76C0A-BF00-4B9B-9699-407C7C03B83E}" type="presOf" srcId="{4EBEB8A7-C2AF-6845-BFB6-8BA23D4CE236}" destId="{6F6C4F91-4273-814B-983D-4F4A319C130B}" srcOrd="0" destOrd="0" presId="urn:microsoft.com/office/officeart/2008/layout/CircularPictureCallout"/>
    <dgm:cxn modelId="{024CBDEE-2CBC-4FC7-A819-619957D6F7B1}" type="presOf" srcId="{D6340860-02C8-0A44-9AE6-71BD167647FA}" destId="{A8A675A5-170B-D249-881E-FC747A28DFB6}" srcOrd="0" destOrd="0" presId="urn:microsoft.com/office/officeart/2008/layout/CircularPictureCallout"/>
    <dgm:cxn modelId="{F6A90E5D-8D49-2749-93B3-6592A126CCED}" srcId="{45783943-E972-A845-9FBA-70DED8FAE625}" destId="{7989C02C-2B8E-3A42-AB3C-2C19804379B3}" srcOrd="2" destOrd="0" parTransId="{F061F126-7AD9-1249-97C4-8ED72E9D19B2}" sibTransId="{D1C617B1-87A0-A54F-8F15-794E08824ACC}"/>
    <dgm:cxn modelId="{B5693604-FAD8-4397-8EE8-A426632FD95B}" type="presOf" srcId="{9571E96A-66C6-A84E-904A-50C09EF849ED}" destId="{0F5BABF1-C675-B84C-B648-2957608A638A}" srcOrd="0" destOrd="0" presId="urn:microsoft.com/office/officeart/2008/layout/CircularPictureCallout"/>
    <dgm:cxn modelId="{EC0AD925-4F48-4BE2-9166-ED4FABA9D8CD}" type="presOf" srcId="{7989C02C-2B8E-3A42-AB3C-2C19804379B3}" destId="{038CDE01-8670-2445-B6E0-1FA132832FBD}" srcOrd="0" destOrd="0" presId="urn:microsoft.com/office/officeart/2008/layout/CircularPictureCallout"/>
    <dgm:cxn modelId="{C564F3EB-7F08-41ED-9D63-CF02891B3470}" type="presOf" srcId="{45783943-E972-A845-9FBA-70DED8FAE625}" destId="{BCCD06B4-53F4-9D40-9FC4-55CE8FB37725}" srcOrd="0" destOrd="0" presId="urn:microsoft.com/office/officeart/2008/layout/CircularPictureCallout"/>
    <dgm:cxn modelId="{868DF5D9-DCC7-8F4E-83A7-7FD5EDD7E192}" srcId="{45783943-E972-A845-9FBA-70DED8FAE625}" destId="{8988853E-5B0D-514D-BF26-2B9CDA8CE203}" srcOrd="0" destOrd="0" parTransId="{03E3CEF8-15C5-F54B-82BB-FB1FAF50D31F}" sibTransId="{4EBEB8A7-C2AF-6845-BFB6-8BA23D4CE236}"/>
    <dgm:cxn modelId="{C6E30EB7-1293-4957-A75D-D755B1DB976E}" type="presOf" srcId="{D1C617B1-87A0-A54F-8F15-794E08824ACC}" destId="{A5300423-B1E8-614E-AAC9-5D688A62E6C8}" srcOrd="0" destOrd="0" presId="urn:microsoft.com/office/officeart/2008/layout/CircularPictureCallout"/>
    <dgm:cxn modelId="{34B8AB14-6148-4EE7-BC7A-F5BCF48E42B8}" type="presOf" srcId="{8988853E-5B0D-514D-BF26-2B9CDA8CE203}" destId="{E80FB04D-0BA4-A74F-828C-568261FDF9A5}" srcOrd="0" destOrd="0" presId="urn:microsoft.com/office/officeart/2008/layout/CircularPictureCallout"/>
    <dgm:cxn modelId="{4CEC9AF3-CB6B-4131-983D-74F9889CB1CD}" type="presParOf" srcId="{BCCD06B4-53F4-9D40-9FC4-55CE8FB37725}" destId="{EF73BF7A-AFF9-AE43-823C-91610595FCF5}" srcOrd="0" destOrd="0" presId="urn:microsoft.com/office/officeart/2008/layout/CircularPictureCallout"/>
    <dgm:cxn modelId="{A82FFFC2-7D5F-4C56-9F4D-A7B692CCC7F0}" type="presParOf" srcId="{EF73BF7A-AFF9-AE43-823C-91610595FCF5}" destId="{8453C02E-54C1-E54B-A335-73F4AB108359}" srcOrd="0" destOrd="0" presId="urn:microsoft.com/office/officeart/2008/layout/CircularPictureCallout"/>
    <dgm:cxn modelId="{D7B0BA79-757C-46EE-8025-5D6845E0EAE2}" type="presParOf" srcId="{8453C02E-54C1-E54B-A335-73F4AB108359}" destId="{6F6C4F91-4273-814B-983D-4F4A319C130B}" srcOrd="0" destOrd="0" presId="urn:microsoft.com/office/officeart/2008/layout/CircularPictureCallout"/>
    <dgm:cxn modelId="{FB2B8BD1-8290-4154-A155-31583A0C3986}" type="presParOf" srcId="{EF73BF7A-AFF9-AE43-823C-91610595FCF5}" destId="{E80FB04D-0BA4-A74F-828C-568261FDF9A5}" srcOrd="1" destOrd="0" presId="urn:microsoft.com/office/officeart/2008/layout/CircularPictureCallout"/>
    <dgm:cxn modelId="{1C33B84A-F3CA-4334-B945-8ED6FB99303A}" type="presParOf" srcId="{EF73BF7A-AFF9-AE43-823C-91610595FCF5}" destId="{FE372908-006C-9C44-940E-B511723A673F}" srcOrd="2" destOrd="0" presId="urn:microsoft.com/office/officeart/2008/layout/CircularPictureCallout"/>
    <dgm:cxn modelId="{D43689FB-0F5D-4208-BD97-02233804ED5F}" type="presParOf" srcId="{FE372908-006C-9C44-940E-B511723A673F}" destId="{B51DBD7F-DB54-4A46-A24E-38DDC391A52F}" srcOrd="0" destOrd="0" presId="urn:microsoft.com/office/officeart/2008/layout/CircularPictureCallout"/>
    <dgm:cxn modelId="{AAFBCE71-AC84-4F9D-88A1-3935723FFC17}" type="presParOf" srcId="{EF73BF7A-AFF9-AE43-823C-91610595FCF5}" destId="{C57A8563-5017-9749-98D8-74C6698326FD}" srcOrd="3" destOrd="0" presId="urn:microsoft.com/office/officeart/2008/layout/CircularPictureCallout"/>
    <dgm:cxn modelId="{06419336-C76F-4478-8AC5-9AECE0882502}" type="presParOf" srcId="{EF73BF7A-AFF9-AE43-823C-91610595FCF5}" destId="{F81293E6-72B2-6944-80F3-D66F9B7F40B8}" srcOrd="4" destOrd="0" presId="urn:microsoft.com/office/officeart/2008/layout/CircularPictureCallout"/>
    <dgm:cxn modelId="{609EB00C-2AD1-4148-AD61-2FE8F69E2E65}" type="presParOf" srcId="{F81293E6-72B2-6944-80F3-D66F9B7F40B8}" destId="{A8A675A5-170B-D249-881E-FC747A28DFB6}" srcOrd="0" destOrd="0" presId="urn:microsoft.com/office/officeart/2008/layout/CircularPictureCallout"/>
    <dgm:cxn modelId="{F6553CC8-CC49-4F15-BCB7-ABEEC90FEE43}" type="presParOf" srcId="{EF73BF7A-AFF9-AE43-823C-91610595FCF5}" destId="{DCF436CC-2158-A242-A546-93DEC7402041}" srcOrd="5" destOrd="0" presId="urn:microsoft.com/office/officeart/2008/layout/CircularPictureCallout"/>
    <dgm:cxn modelId="{20F54289-365A-4FD4-879D-064B6854469E}" type="presParOf" srcId="{DCF436CC-2158-A242-A546-93DEC7402041}" destId="{A5300423-B1E8-614E-AAC9-5D688A62E6C8}" srcOrd="0" destOrd="0" presId="urn:microsoft.com/office/officeart/2008/layout/CircularPictureCallout"/>
    <dgm:cxn modelId="{233EBFEB-30DA-46C8-8A40-708DBA7EC790}" type="presParOf" srcId="{EF73BF7A-AFF9-AE43-823C-91610595FCF5}" destId="{0C2D9DAE-B819-664C-A980-139093CB4D6D}" srcOrd="6" destOrd="0" presId="urn:microsoft.com/office/officeart/2008/layout/CircularPictureCallout"/>
    <dgm:cxn modelId="{E5317495-55B5-4AA9-946B-2DB65C69C101}" type="presParOf" srcId="{EF73BF7A-AFF9-AE43-823C-91610595FCF5}" destId="{6B57466F-C26F-1249-A79A-77528DB97842}" srcOrd="7" destOrd="0" presId="urn:microsoft.com/office/officeart/2008/layout/CircularPictureCallout"/>
    <dgm:cxn modelId="{19D1D904-3E19-4855-92F7-96B360D7DBB0}" type="presParOf" srcId="{6B57466F-C26F-1249-A79A-77528DB97842}" destId="{038CDE01-8670-2445-B6E0-1FA132832FBD}" srcOrd="0" destOrd="0" presId="urn:microsoft.com/office/officeart/2008/layout/CircularPictureCallout"/>
    <dgm:cxn modelId="{7EA384D7-1CBB-4B01-9B62-21A8AEFEF3BE}" type="presParOf" srcId="{EF73BF7A-AFF9-AE43-823C-91610595FCF5}" destId="{1F68E60E-AD1B-564A-A40C-97AD1756FA1A}" srcOrd="8" destOrd="0" presId="urn:microsoft.com/office/officeart/2008/layout/CircularPictureCallout"/>
    <dgm:cxn modelId="{E2EE0B44-3CB3-4018-88AF-F738A6CF4BFB}" type="presParOf" srcId="{1F68E60E-AD1B-564A-A40C-97AD1756FA1A}" destId="{9A4472AE-D7B2-7742-B763-711DB5D0880D}" srcOrd="0" destOrd="0" presId="urn:microsoft.com/office/officeart/2008/layout/CircularPictureCallout"/>
    <dgm:cxn modelId="{9BAA653B-D98C-4635-9E6C-38072857F273}" type="presParOf" srcId="{EF73BF7A-AFF9-AE43-823C-91610595FCF5}" destId="{9FD30089-622F-E447-B830-141DEB043FD0}" srcOrd="9" destOrd="0" presId="urn:microsoft.com/office/officeart/2008/layout/CircularPictureCallout"/>
    <dgm:cxn modelId="{F7AA0AA1-396D-4735-85D9-43772F88BF41}" type="presParOf" srcId="{EF73BF7A-AFF9-AE43-823C-91610595FCF5}" destId="{560A8E21-4EDA-5646-BB08-907DD442B27B}" srcOrd="10" destOrd="0" presId="urn:microsoft.com/office/officeart/2008/layout/CircularPictureCallout"/>
    <dgm:cxn modelId="{648446B8-AA75-4EE4-97D6-1E7B69DFDDC2}" type="presParOf" srcId="{560A8E21-4EDA-5646-BB08-907DD442B27B}" destId="{0F5BABF1-C675-B84C-B648-2957608A638A}"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30089-622F-E447-B830-141DEB043FD0}">
      <dsp:nvSpPr>
        <dsp:cNvPr id="0" name=""/>
        <dsp:cNvSpPr/>
      </dsp:nvSpPr>
      <dsp:spPr>
        <a:xfrm>
          <a:off x="1631950" y="2774315"/>
          <a:ext cx="3276955"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2D9DAE-B819-664C-A980-139093CB4D6D}">
      <dsp:nvSpPr>
        <dsp:cNvPr id="0" name=""/>
        <dsp:cNvSpPr/>
      </dsp:nvSpPr>
      <dsp:spPr>
        <a:xfrm>
          <a:off x="1631950" y="1631950"/>
          <a:ext cx="2806954"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7A8563-5017-9749-98D8-74C6698326FD}">
      <dsp:nvSpPr>
        <dsp:cNvPr id="0" name=""/>
        <dsp:cNvSpPr/>
      </dsp:nvSpPr>
      <dsp:spPr>
        <a:xfrm>
          <a:off x="1631950" y="489585"/>
          <a:ext cx="3276955"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6C4F91-4273-814B-983D-4F4A319C130B}">
      <dsp:nvSpPr>
        <dsp:cNvPr id="0" name=""/>
        <dsp:cNvSpPr/>
      </dsp:nvSpPr>
      <dsp:spPr>
        <a:xfrm>
          <a:off x="0" y="0"/>
          <a:ext cx="3263900" cy="3263900"/>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0FB04D-0BA4-A74F-828C-568261FDF9A5}">
      <dsp:nvSpPr>
        <dsp:cNvPr id="0" name=""/>
        <dsp:cNvSpPr/>
      </dsp:nvSpPr>
      <dsp:spPr>
        <a:xfrm>
          <a:off x="599742" y="1047252"/>
          <a:ext cx="2088896" cy="107708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689100">
            <a:lnSpc>
              <a:spcPct val="90000"/>
            </a:lnSpc>
            <a:spcBef>
              <a:spcPct val="0"/>
            </a:spcBef>
            <a:spcAft>
              <a:spcPct val="35000"/>
            </a:spcAft>
          </a:pPr>
          <a:r>
            <a:rPr lang="en-US" sz="3800" b="1" kern="1200" dirty="0">
              <a:solidFill>
                <a:schemeClr val="tx1"/>
              </a:solidFill>
            </a:rPr>
            <a:t>Coercive Control</a:t>
          </a:r>
        </a:p>
      </dsp:txBody>
      <dsp:txXfrm>
        <a:off x="599742" y="1047252"/>
        <a:ext cx="2088896" cy="1077087"/>
      </dsp:txXfrm>
    </dsp:sp>
    <dsp:sp modelId="{B51DBD7F-DB54-4A46-A24E-38DDC391A52F}">
      <dsp:nvSpPr>
        <dsp:cNvPr id="0" name=""/>
        <dsp:cNvSpPr/>
      </dsp:nvSpPr>
      <dsp:spPr>
        <a:xfrm>
          <a:off x="4419320" y="0"/>
          <a:ext cx="979170" cy="97917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A675A5-170B-D249-881E-FC747A28DFB6}">
      <dsp:nvSpPr>
        <dsp:cNvPr id="0" name=""/>
        <dsp:cNvSpPr/>
      </dsp:nvSpPr>
      <dsp:spPr>
        <a:xfrm>
          <a:off x="5398490" y="0"/>
          <a:ext cx="2105030" cy="97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rPr>
            <a:t>domestic abuse/violence</a:t>
          </a:r>
        </a:p>
      </dsp:txBody>
      <dsp:txXfrm>
        <a:off x="5398490" y="0"/>
        <a:ext cx="2105030" cy="979170"/>
      </dsp:txXfrm>
    </dsp:sp>
    <dsp:sp modelId="{A5300423-B1E8-614E-AAC9-5D688A62E6C8}">
      <dsp:nvSpPr>
        <dsp:cNvPr id="0" name=""/>
        <dsp:cNvSpPr/>
      </dsp:nvSpPr>
      <dsp:spPr>
        <a:xfrm>
          <a:off x="3949319" y="1142365"/>
          <a:ext cx="979170" cy="97917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8CDE01-8670-2445-B6E0-1FA132832FBD}">
      <dsp:nvSpPr>
        <dsp:cNvPr id="0" name=""/>
        <dsp:cNvSpPr/>
      </dsp:nvSpPr>
      <dsp:spPr>
        <a:xfrm>
          <a:off x="4928489" y="1142365"/>
          <a:ext cx="1375635" cy="97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stalking</a:t>
          </a:r>
        </a:p>
      </dsp:txBody>
      <dsp:txXfrm>
        <a:off x="4928489" y="1142365"/>
        <a:ext cx="1375635" cy="979170"/>
      </dsp:txXfrm>
    </dsp:sp>
    <dsp:sp modelId="{9A4472AE-D7B2-7742-B763-711DB5D0880D}">
      <dsp:nvSpPr>
        <dsp:cNvPr id="0" name=""/>
        <dsp:cNvSpPr/>
      </dsp:nvSpPr>
      <dsp:spPr>
        <a:xfrm>
          <a:off x="4419320" y="2284730"/>
          <a:ext cx="979170" cy="97917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5BABF1-C675-B84C-B648-2957608A638A}">
      <dsp:nvSpPr>
        <dsp:cNvPr id="0" name=""/>
        <dsp:cNvSpPr/>
      </dsp:nvSpPr>
      <dsp:spPr>
        <a:xfrm>
          <a:off x="5398490" y="2284730"/>
          <a:ext cx="2165947" cy="97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rPr>
            <a:t>psychological abuse/abuse of process</a:t>
          </a:r>
        </a:p>
      </dsp:txBody>
      <dsp:txXfrm>
        <a:off x="5398490" y="2284730"/>
        <a:ext cx="2165947" cy="97917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89A9C7-3893-AC41-9649-FE689A823CCE}" type="datetimeFigureOut">
              <a:rPr lang="en-US" smtClean="0"/>
              <a:pPr/>
              <a:t>2/12/2019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869A86-3BB3-214E-94BB-2A683E4D6879}" type="slidenum">
              <a:rPr lang="en-US" smtClean="0"/>
              <a:pPr/>
              <a:t>‹#›</a:t>
            </a:fld>
            <a:endParaRPr lang="en-US"/>
          </a:p>
        </p:txBody>
      </p:sp>
    </p:spTree>
    <p:extLst>
      <p:ext uri="{BB962C8B-B14F-4D97-AF65-F5344CB8AC3E}">
        <p14:creationId xmlns:p14="http://schemas.microsoft.com/office/powerpoint/2010/main" val="2467725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55BAA-157A-1840-8966-49EE62136837}" type="datetimeFigureOut">
              <a:rPr lang="en-US" smtClean="0"/>
              <a:pPr/>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9C05B-FC2E-CE47-BEB2-989C4A775EAD}" type="slidenum">
              <a:rPr lang="en-US" smtClean="0"/>
              <a:pPr/>
              <a:t>‹#›</a:t>
            </a:fld>
            <a:endParaRPr lang="en-US"/>
          </a:p>
        </p:txBody>
      </p:sp>
    </p:spTree>
    <p:extLst>
      <p:ext uri="{BB962C8B-B14F-4D97-AF65-F5344CB8AC3E}">
        <p14:creationId xmlns:p14="http://schemas.microsoft.com/office/powerpoint/2010/main" val="3590703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19C05B-FC2E-CE47-BEB2-989C4A775EAD}" type="slidenum">
              <a:rPr lang="en-US" smtClean="0"/>
              <a:pPr/>
              <a:t>1</a:t>
            </a:fld>
            <a:endParaRPr lang="en-US"/>
          </a:p>
        </p:txBody>
      </p:sp>
    </p:spTree>
    <p:extLst>
      <p:ext uri="{BB962C8B-B14F-4D97-AF65-F5344CB8AC3E}">
        <p14:creationId xmlns:p14="http://schemas.microsoft.com/office/powerpoint/2010/main" val="388460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think about another form of fear. Chronic fear.</a:t>
            </a:r>
          </a:p>
          <a:p>
            <a:endParaRPr lang="en-US" dirty="0"/>
          </a:p>
          <a:p>
            <a:r>
              <a:rPr lang="en-US" dirty="0"/>
              <a:t>This is a form of fear which builds up over time as a result of a continuous threat. The threat may be high level or low level. I think its what we could call dread. We all know that awful feeling in your stomach which won’t go away. Some people are afraid of interviews or public speaking for example, and they will feel anxious for days before the dreaded time.</a:t>
            </a:r>
          </a:p>
          <a:p>
            <a:endParaRPr lang="en-US" dirty="0"/>
          </a:p>
          <a:p>
            <a:r>
              <a:rPr lang="en-US" dirty="0"/>
              <a:t>Chronic fear is very similar. It</a:t>
            </a:r>
            <a:r>
              <a:rPr lang="uk-UA" dirty="0"/>
              <a:t>’</a:t>
            </a:r>
            <a:r>
              <a:rPr lang="en-US" dirty="0"/>
              <a:t>s a constant and unrelenting anxiety that something could happen which you don’t want to happen. If you put this in the context of someone you are afraid of, and you are maybe living with that person, you might see that the constant possibility of negative moods and reactions could be seriously stressful over time. The constant drip drip of fear of consequences starts to become </a:t>
            </a:r>
            <a:r>
              <a:rPr lang="en-US" dirty="0" err="1"/>
              <a:t>normalised</a:t>
            </a:r>
            <a:r>
              <a:rPr lang="en-US" dirty="0"/>
              <a:t>, you start to manage the danger to yourself. Just as you manage the danger to immediate fear. But you don’t call the police for chronic fear. Its something to be managed on a day to day basis. It doesn’t seem serious enough.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515337-DE5F-E840-99AE-1BA332AF7ED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935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Remember what its like at Christmas – there’s always some relative you have to tread on eggshells around. We do it though because we don’t want upset or arguments.</a:t>
            </a:r>
          </a:p>
          <a:p>
            <a:endParaRPr lang="en-US" dirty="0"/>
          </a:p>
          <a:p>
            <a:r>
              <a:rPr lang="en-US" dirty="0"/>
              <a:t>However, It could be that you experienced a violent or menacing threatening outburst from the person who frightens you. You may have been assaulted, pinned down, strangled, a pet hurt, a child threatened. You won’t want this to happen again so you start to learn how to stop it happening again. </a:t>
            </a:r>
          </a:p>
          <a:p>
            <a:endParaRPr lang="en-US" dirty="0"/>
          </a:p>
          <a:p>
            <a:r>
              <a:rPr lang="en-US" dirty="0"/>
              <a:t>In this way constant violence is not necessary. The control has begun. Your compliance has been coerced through fear of consequences.</a:t>
            </a:r>
          </a:p>
          <a:p>
            <a:endParaRPr lang="en-US" dirty="0"/>
          </a:p>
          <a:p>
            <a:r>
              <a:rPr lang="en-US" dirty="0"/>
              <a:t>Sometimes the fear starts so slowly you hardly notice it, but one day you </a:t>
            </a:r>
            <a:r>
              <a:rPr lang="en-US" dirty="0" err="1"/>
              <a:t>realise</a:t>
            </a:r>
            <a:r>
              <a:rPr lang="en-US" dirty="0"/>
              <a:t> you are doing something, that’s not in your own best interests, because you’re frightened not to.</a:t>
            </a:r>
          </a:p>
          <a:p>
            <a:endParaRPr lang="en-US" dirty="0"/>
          </a:p>
          <a:p>
            <a:r>
              <a:rPr lang="en-US" dirty="0"/>
              <a:t>It can start by a friendly manipulation, then moaning, then sulking, then arguing, then threatening, maybe violence or the threat of violence. You comply because its easier to go along with it.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F5E2D78-3E2E-CF43-9541-8F3367CF800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6663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suggest that in thinking about coercive control we think of that concept as the umbrella characteristic which links many forms of interpersonal abuse.</a:t>
            </a:r>
          </a:p>
          <a:p>
            <a:endParaRPr lang="en-GB" dirty="0"/>
          </a:p>
          <a:p>
            <a:r>
              <a:rPr lang="en-GB" dirty="0"/>
              <a:t>Coercive control is the umbrella concept.</a:t>
            </a:r>
            <a:endParaRPr lang="en-US" dirty="0"/>
          </a:p>
        </p:txBody>
      </p:sp>
      <p:sp>
        <p:nvSpPr>
          <p:cNvPr id="4" name="Slide Number Placeholder 3"/>
          <p:cNvSpPr>
            <a:spLocks noGrp="1"/>
          </p:cNvSpPr>
          <p:nvPr>
            <p:ph type="sldNum" sz="quarter" idx="10"/>
          </p:nvPr>
        </p:nvSpPr>
        <p:spPr/>
        <p:txBody>
          <a:bodyPr/>
          <a:lstStyle/>
          <a:p>
            <a:fld id="{31456053-9558-A14F-9ADF-3455E9EE8CD7}" type="slidenum">
              <a:rPr lang="en-US" smtClean="0"/>
              <a:t>19</a:t>
            </a:fld>
            <a:endParaRPr lang="en-US"/>
          </a:p>
        </p:txBody>
      </p:sp>
    </p:spTree>
    <p:extLst>
      <p:ext uri="{BB962C8B-B14F-4D97-AF65-F5344CB8AC3E}">
        <p14:creationId xmlns:p14="http://schemas.microsoft.com/office/powerpoint/2010/main" val="307716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Particularly in domiciliary</a:t>
            </a:r>
            <a:r>
              <a:rPr lang="en-GB" baseline="0" dirty="0" smtClean="0"/>
              <a:t> care or visiting </a:t>
            </a:r>
            <a:endParaRPr lang="en-GB" dirty="0"/>
          </a:p>
        </p:txBody>
      </p:sp>
      <p:sp>
        <p:nvSpPr>
          <p:cNvPr id="4" name="Slide Number Placeholder 3"/>
          <p:cNvSpPr>
            <a:spLocks noGrp="1"/>
          </p:cNvSpPr>
          <p:nvPr>
            <p:ph type="sldNum" sz="quarter" idx="10"/>
          </p:nvPr>
        </p:nvSpPr>
        <p:spPr/>
        <p:txBody>
          <a:bodyPr/>
          <a:lstStyle/>
          <a:p>
            <a:fld id="{7D19C05B-FC2E-CE47-BEB2-989C4A775EAD}" type="slidenum">
              <a:rPr lang="en-US" smtClean="0"/>
              <a:pPr/>
              <a:t>20</a:t>
            </a:fld>
            <a:endParaRPr lang="en-US"/>
          </a:p>
        </p:txBody>
      </p:sp>
    </p:spTree>
    <p:extLst>
      <p:ext uri="{BB962C8B-B14F-4D97-AF65-F5344CB8AC3E}">
        <p14:creationId xmlns:p14="http://schemas.microsoft.com/office/powerpoint/2010/main" val="136616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15337-DE5F-E840-99AE-1BA332AF7EDC}" type="slidenum">
              <a:rPr lang="en-US" smtClean="0"/>
              <a:t>21</a:t>
            </a:fld>
            <a:endParaRPr lang="en-US"/>
          </a:p>
        </p:txBody>
      </p:sp>
    </p:spTree>
    <p:extLst>
      <p:ext uri="{BB962C8B-B14F-4D97-AF65-F5344CB8AC3E}">
        <p14:creationId xmlns:p14="http://schemas.microsoft.com/office/powerpoint/2010/main" val="354188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15337-DE5F-E840-99AE-1BA332AF7EDC}" type="slidenum">
              <a:rPr lang="en-US" smtClean="0"/>
              <a:t>22</a:t>
            </a:fld>
            <a:endParaRPr lang="en-US"/>
          </a:p>
        </p:txBody>
      </p:sp>
    </p:spTree>
    <p:extLst>
      <p:ext uri="{BB962C8B-B14F-4D97-AF65-F5344CB8AC3E}">
        <p14:creationId xmlns:p14="http://schemas.microsoft.com/office/powerpoint/2010/main" val="159213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15337-DE5F-E840-99AE-1BA332AF7EDC}" type="slidenum">
              <a:rPr lang="en-US" smtClean="0"/>
              <a:t>23</a:t>
            </a:fld>
            <a:endParaRPr lang="en-US"/>
          </a:p>
        </p:txBody>
      </p:sp>
    </p:spTree>
    <p:extLst>
      <p:ext uri="{BB962C8B-B14F-4D97-AF65-F5344CB8AC3E}">
        <p14:creationId xmlns:p14="http://schemas.microsoft.com/office/powerpoint/2010/main" val="3773224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19C05B-FC2E-CE47-BEB2-989C4A775EAD}" type="slidenum">
              <a:rPr lang="en-US" smtClean="0"/>
              <a:pPr/>
              <a:t>25</a:t>
            </a:fld>
            <a:endParaRPr lang="en-US"/>
          </a:p>
        </p:txBody>
      </p:sp>
    </p:spTree>
    <p:extLst>
      <p:ext uri="{BB962C8B-B14F-4D97-AF65-F5344CB8AC3E}">
        <p14:creationId xmlns:p14="http://schemas.microsoft.com/office/powerpoint/2010/main" val="14810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a:t>Children were present at 56% of DV incidents</a:t>
            </a:r>
            <a:r>
              <a:rPr lang="en-GB" baseline="0" dirty="0"/>
              <a:t> reported to police</a:t>
            </a:r>
          </a:p>
          <a:p>
            <a:pPr>
              <a:buFont typeface="Arial" pitchFamily="34" charset="0"/>
              <a:buChar char="•"/>
            </a:pPr>
            <a:r>
              <a:rPr lang="en-GB" baseline="0" dirty="0"/>
              <a:t>Seasonal peaks in summer and Christmas period</a:t>
            </a:r>
          </a:p>
          <a:p>
            <a:pPr>
              <a:buFont typeface="Arial" pitchFamily="34" charset="0"/>
              <a:buChar char="•"/>
            </a:pPr>
            <a:r>
              <a:rPr lang="en-GB" baseline="0" dirty="0"/>
              <a:t>A general rise of 6% reported incidents and another rise forecast for 2014/2015</a:t>
            </a:r>
          </a:p>
          <a:p>
            <a:pPr>
              <a:buFont typeface="Arial" pitchFamily="34" charset="0"/>
              <a:buChar char="•"/>
            </a:pPr>
            <a:r>
              <a:rPr lang="en-GB" baseline="0" dirty="0"/>
              <a:t>Explain MARAC how it operates, referral process, nature of high risk, etc</a:t>
            </a:r>
          </a:p>
          <a:p>
            <a:pPr>
              <a:buFont typeface="Arial" pitchFamily="34" charset="0"/>
              <a:buChar char="•"/>
            </a:pPr>
            <a:r>
              <a:rPr lang="en-GB" baseline="0" dirty="0"/>
              <a:t>Average cost of each MARAC case is £21k</a:t>
            </a:r>
          </a:p>
          <a:p>
            <a:pPr>
              <a:buFont typeface="Arial" pitchFamily="34" charset="0"/>
              <a:buChar char="•"/>
            </a:pPr>
            <a:r>
              <a:rPr lang="en-GB" baseline="0" dirty="0"/>
              <a:t>Refuge offers 20 safe bed spaces.</a:t>
            </a:r>
          </a:p>
          <a:p>
            <a:pPr>
              <a:buFont typeface="Arial" pitchFamily="34" charset="0"/>
              <a:buChar char="•"/>
            </a:pPr>
            <a:r>
              <a:rPr lang="en-GB" baseline="0" dirty="0"/>
              <a:t>Explain reasons for referrals being denied.</a:t>
            </a:r>
          </a:p>
          <a:p>
            <a:pPr>
              <a:buFont typeface="Arial" pitchFamily="34" charset="0"/>
              <a:buChar char="•"/>
            </a:pPr>
            <a:r>
              <a:rPr lang="en-GB" baseline="0" dirty="0"/>
              <a:t>CRI Service currently commissioned by local authority. Due to a massive cut in budget the LA can only commission services with stat responsibility. Explain the gap in provision expected. </a:t>
            </a:r>
            <a:endParaRPr lang="en-GB" dirty="0"/>
          </a:p>
        </p:txBody>
      </p:sp>
      <p:sp>
        <p:nvSpPr>
          <p:cNvPr id="4" name="Slide Number Placeholder 3"/>
          <p:cNvSpPr>
            <a:spLocks noGrp="1"/>
          </p:cNvSpPr>
          <p:nvPr>
            <p:ph type="sldNum" sz="quarter" idx="10"/>
          </p:nvPr>
        </p:nvSpPr>
        <p:spPr/>
        <p:txBody>
          <a:bodyPr/>
          <a:lstStyle/>
          <a:p>
            <a:fld id="{7D19C05B-FC2E-CE47-BEB2-989C4A775E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Marie was murdered by her bigamist husband in 2014</a:t>
            </a:r>
          </a:p>
        </p:txBody>
      </p:sp>
      <p:sp>
        <p:nvSpPr>
          <p:cNvPr id="4" name="Slide Number Placeholder 3"/>
          <p:cNvSpPr>
            <a:spLocks noGrp="1"/>
          </p:cNvSpPr>
          <p:nvPr>
            <p:ph type="sldNum" sz="quarter" idx="10"/>
          </p:nvPr>
        </p:nvSpPr>
        <p:spPr/>
        <p:txBody>
          <a:bodyPr/>
          <a:lstStyle/>
          <a:p>
            <a:fld id="{7D19C05B-FC2E-CE47-BEB2-989C4A775EAD}" type="slidenum">
              <a:rPr lang="en-US" smtClean="0"/>
              <a:pPr/>
              <a:t>5</a:t>
            </a:fld>
            <a:endParaRPr lang="en-US"/>
          </a:p>
        </p:txBody>
      </p:sp>
    </p:spTree>
    <p:extLst>
      <p:ext uri="{BB962C8B-B14F-4D97-AF65-F5344CB8AC3E}">
        <p14:creationId xmlns:p14="http://schemas.microsoft.com/office/powerpoint/2010/main" val="248107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Michelle was murdered by her partner in 2017</a:t>
            </a:r>
          </a:p>
        </p:txBody>
      </p:sp>
      <p:sp>
        <p:nvSpPr>
          <p:cNvPr id="4" name="Slide Number Placeholder 3"/>
          <p:cNvSpPr>
            <a:spLocks noGrp="1"/>
          </p:cNvSpPr>
          <p:nvPr>
            <p:ph type="sldNum" sz="quarter" idx="10"/>
          </p:nvPr>
        </p:nvSpPr>
        <p:spPr/>
        <p:txBody>
          <a:bodyPr/>
          <a:lstStyle/>
          <a:p>
            <a:fld id="{7D19C05B-FC2E-CE47-BEB2-989C4A775EAD}" type="slidenum">
              <a:rPr lang="en-US" smtClean="0"/>
              <a:pPr/>
              <a:t>6</a:t>
            </a:fld>
            <a:endParaRPr lang="en-US"/>
          </a:p>
        </p:txBody>
      </p:sp>
    </p:spTree>
    <p:extLst>
      <p:ext uri="{BB962C8B-B14F-4D97-AF65-F5344CB8AC3E}">
        <p14:creationId xmlns:p14="http://schemas.microsoft.com/office/powerpoint/2010/main" val="331296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Mike was murdered by his son in 2011</a:t>
            </a:r>
          </a:p>
        </p:txBody>
      </p:sp>
      <p:sp>
        <p:nvSpPr>
          <p:cNvPr id="4" name="Slide Number Placeholder 3"/>
          <p:cNvSpPr>
            <a:spLocks noGrp="1"/>
          </p:cNvSpPr>
          <p:nvPr>
            <p:ph type="sldNum" sz="quarter" idx="10"/>
          </p:nvPr>
        </p:nvSpPr>
        <p:spPr/>
        <p:txBody>
          <a:bodyPr/>
          <a:lstStyle/>
          <a:p>
            <a:fld id="{7D19C05B-FC2E-CE47-BEB2-989C4A775EAD}" type="slidenum">
              <a:rPr lang="en-US" smtClean="0"/>
              <a:pPr/>
              <a:t>7</a:t>
            </a:fld>
            <a:endParaRPr lang="en-US"/>
          </a:p>
        </p:txBody>
      </p:sp>
    </p:spTree>
    <p:extLst>
      <p:ext uri="{BB962C8B-B14F-4D97-AF65-F5344CB8AC3E}">
        <p14:creationId xmlns:p14="http://schemas.microsoft.com/office/powerpoint/2010/main" val="86437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images are from a google search of domestic abuse victims. The images we often see do not fit with reality as anyone can become a victim of domestic abuse. Mothers, fathers, couples, grandparents, children from any nationality, from any social background. </a:t>
            </a:r>
          </a:p>
        </p:txBody>
      </p:sp>
      <p:sp>
        <p:nvSpPr>
          <p:cNvPr id="4" name="Slide Number Placeholder 3"/>
          <p:cNvSpPr>
            <a:spLocks noGrp="1"/>
          </p:cNvSpPr>
          <p:nvPr>
            <p:ph type="sldNum" sz="quarter" idx="10"/>
          </p:nvPr>
        </p:nvSpPr>
        <p:spPr/>
        <p:txBody>
          <a:bodyPr/>
          <a:lstStyle/>
          <a:p>
            <a:fld id="{7D19C05B-FC2E-CE47-BEB2-989C4A775EAD}" type="slidenum">
              <a:rPr lang="en-US" smtClean="0"/>
              <a:pPr/>
              <a:t>8</a:t>
            </a:fld>
            <a:endParaRPr lang="en-US"/>
          </a:p>
        </p:txBody>
      </p:sp>
    </p:spTree>
    <p:extLst>
      <p:ext uri="{BB962C8B-B14F-4D97-AF65-F5344CB8AC3E}">
        <p14:creationId xmlns:p14="http://schemas.microsoft.com/office/powerpoint/2010/main" val="54251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19C05B-FC2E-CE47-BEB2-989C4A775EAD}" type="slidenum">
              <a:rPr lang="en-US" smtClean="0"/>
              <a:pPr/>
              <a:t>14</a:t>
            </a:fld>
            <a:endParaRPr lang="en-US"/>
          </a:p>
        </p:txBody>
      </p:sp>
    </p:spTree>
    <p:extLst>
      <p:ext uri="{BB962C8B-B14F-4D97-AF65-F5344CB8AC3E}">
        <p14:creationId xmlns:p14="http://schemas.microsoft.com/office/powerpoint/2010/main" val="133803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subject of this lecture is to consider the question ‘Are you afraid of someone?’ lets first talk about fear because its a complicated concept. When we think of fear we might think of someone cowering or crying, or defending themselves. We have an understanding that people would want to remove themselves from situations which make them frightened. After all why would you do something which frightens you if you were really scared?</a:t>
            </a:r>
          </a:p>
          <a:p>
            <a:endParaRPr lang="en-US" dirty="0"/>
          </a:p>
          <a:p>
            <a:r>
              <a:rPr lang="en-US" dirty="0"/>
              <a:t>If someone stays in a relationship with someone, and doesn’t leave that person, they can’t be really scared can they? And you may think that murder and serious harm are things associated with people who have ‘killer’ tattooed across their forehead and we can spot them?</a:t>
            </a:r>
          </a:p>
          <a:p>
            <a:endParaRPr lang="en-US" dirty="0"/>
          </a:p>
          <a:p>
            <a:r>
              <a:rPr lang="en-US" dirty="0"/>
              <a:t>Murder is what happens in </a:t>
            </a:r>
            <a:r>
              <a:rPr lang="en-US" dirty="0" err="1"/>
              <a:t>Midsomer</a:t>
            </a:r>
            <a:r>
              <a:rPr lang="en-US" dirty="0"/>
              <a:t>. Unfortunately, for women – the most dangerous person for you, statistically, is someone you know. Everyone tells you to never walk home alone, and always keep your wits about you. That may be good advice, but the biggest danger is presented when you reach your front door.</a:t>
            </a:r>
          </a:p>
          <a:p>
            <a:endParaRPr lang="en-US" dirty="0"/>
          </a:p>
          <a:p>
            <a:r>
              <a:rPr lang="en-US" dirty="0"/>
              <a:t>So lets talk about two types of fear first to kick things off.</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515337-DE5F-E840-99AE-1BA332AF7ED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202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think about immediate fear.</a:t>
            </a:r>
          </a:p>
          <a:p>
            <a:endParaRPr lang="en-US" dirty="0"/>
          </a:p>
          <a:p>
            <a:r>
              <a:rPr lang="en-US" dirty="0"/>
              <a:t>If I were to approach you and threaten you, put my fist in your face, you may be fearful that I was going to hurt you. Now if I was bigger than you or had a weapon you might respond with the classic symptoms of someone really scared. Shaking, sweating, running, attacking, a head full of the possibilities. This is immediate fear.</a:t>
            </a:r>
          </a:p>
          <a:p>
            <a:endParaRPr lang="en-US" dirty="0"/>
          </a:p>
          <a:p>
            <a:r>
              <a:rPr lang="en-US" dirty="0"/>
              <a:t>Now if I back off, </a:t>
            </a:r>
            <a:r>
              <a:rPr lang="en-US" dirty="0" err="1"/>
              <a:t>apologise</a:t>
            </a:r>
            <a:r>
              <a:rPr lang="en-US" dirty="0"/>
              <a:t>, put my weapon down, get stopped in some way, your immediate fear will turn into something else. Relief probably. But once the threat is gone things can de-escalate physically for you.</a:t>
            </a:r>
          </a:p>
          <a:p>
            <a:endParaRPr lang="en-US" dirty="0"/>
          </a:p>
          <a:p>
            <a:r>
              <a:rPr lang="en-US" dirty="0"/>
              <a:t>People may call the police when they are experiencing immediate fear. The police can remove the fear and everything goes back to normal.</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515337-DE5F-E840-99AE-1BA332AF7ED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19732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3" y="95529"/>
            <a:ext cx="8315325" cy="1113246"/>
          </a:xfrm>
        </p:spPr>
        <p:txBody>
          <a:bodyPr>
            <a:normAutofit/>
          </a:bodyPr>
          <a:lstStyle>
            <a:lvl1pPr algn="l">
              <a:defRPr sz="2400">
                <a:latin typeface="Arial" pitchFamily="34" charset="0"/>
                <a:cs typeface="Arial" pitchFamily="34" charset="0"/>
              </a:defRPr>
            </a:lvl1pPr>
          </a:lstStyle>
          <a:p>
            <a:r>
              <a:rPr lang="en-GB" dirty="0"/>
              <a:t>Click to edit Master title style</a:t>
            </a:r>
            <a:endParaRPr lang="en-US" dirty="0"/>
          </a:p>
        </p:txBody>
      </p:sp>
      <p:cxnSp>
        <p:nvCxnSpPr>
          <p:cNvPr id="8" name="Straight Connector 7"/>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a:srcRect b="-113"/>
          <a:stretch>
            <a:fillRect/>
          </a:stretch>
        </p:blipFill>
        <p:spPr>
          <a:xfrm>
            <a:off x="431804" y="1150402"/>
            <a:ext cx="8315325" cy="4379564"/>
          </a:xfrm>
          <a:prstGeom prst="rect">
            <a:avLst/>
          </a:prstGeom>
          <a:ln>
            <a:noFill/>
          </a:ln>
        </p:spPr>
      </p:pic>
      <p:sp>
        <p:nvSpPr>
          <p:cNvPr id="10" name="Picture Placeholder 9"/>
          <p:cNvSpPr>
            <a:spLocks noGrp="1"/>
          </p:cNvSpPr>
          <p:nvPr>
            <p:ph type="pic" sz="quarter" idx="10"/>
          </p:nvPr>
        </p:nvSpPr>
        <p:spPr>
          <a:xfrm>
            <a:off x="431805" y="1150403"/>
            <a:ext cx="8315325" cy="4379562"/>
          </a:xfrm>
          <a:blipFill rotWithShape="1">
            <a:blip r:embed="rId3"/>
            <a:stretch>
              <a:fillRect/>
            </a:stretch>
          </a:blipFill>
        </p:spPr>
        <p:txBody>
          <a:bodyPr/>
          <a:lstStyle/>
          <a:p>
            <a:endParaRPr lang="en-GB"/>
          </a:p>
        </p:txBody>
      </p:sp>
    </p:spTree>
    <p:extLst>
      <p:ext uri="{BB962C8B-B14F-4D97-AF65-F5344CB8AC3E}">
        <p14:creationId xmlns:p14="http://schemas.microsoft.com/office/powerpoint/2010/main" val="387299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0"/>
            <a:ext cx="9144000" cy="5513047"/>
          </a:xfrm>
          <a:prstGeom prst="rect">
            <a:avLst/>
          </a:prstGeom>
          <a:solidFill>
            <a:srgbClr val="1C46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430305" y="83561"/>
            <a:ext cx="8316820" cy="1143000"/>
          </a:xfrm>
        </p:spPr>
        <p:txBody>
          <a:bodyPr>
            <a:normAutofit/>
          </a:bodyPr>
          <a:lstStyle>
            <a:lvl1pPr algn="l">
              <a:defRPr sz="2400" b="0">
                <a:solidFill>
                  <a:schemeClr val="bg1"/>
                </a:solidFill>
                <a:latin typeface="Arial" pitchFamily="34" charset="0"/>
                <a:cs typeface="Arial" pitchFamily="34" charset="0"/>
              </a:defRPr>
            </a:lvl1pPr>
          </a:lstStyle>
          <a:p>
            <a:r>
              <a:rPr lang="en-US" dirty="0"/>
              <a:t>Click to edit Master title style</a:t>
            </a:r>
            <a:endParaRPr lang="en-GB" dirty="0"/>
          </a:p>
        </p:txBody>
      </p:sp>
      <p:cxnSp>
        <p:nvCxnSpPr>
          <p:cNvPr id="8" name="Straight Connector 7"/>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rcRect b="3464"/>
          <a:stretch>
            <a:fillRect/>
          </a:stretch>
        </p:blipFill>
        <p:spPr>
          <a:xfrm>
            <a:off x="431804" y="1150402"/>
            <a:ext cx="8315325" cy="4223075"/>
          </a:xfrm>
          <a:prstGeom prst="rect">
            <a:avLst/>
          </a:prstGeom>
        </p:spPr>
      </p:pic>
      <p:sp>
        <p:nvSpPr>
          <p:cNvPr id="13" name="Picture Placeholder 12"/>
          <p:cNvSpPr>
            <a:spLocks noGrp="1"/>
          </p:cNvSpPr>
          <p:nvPr>
            <p:ph type="pic" sz="quarter" idx="10"/>
          </p:nvPr>
        </p:nvSpPr>
        <p:spPr>
          <a:xfrm>
            <a:off x="431805" y="1150403"/>
            <a:ext cx="8315325" cy="4223073"/>
          </a:xfrm>
          <a:blipFill rotWithShape="1">
            <a:blip r:embed="rId3"/>
            <a:stretch>
              <a:fillRect/>
            </a:stretch>
          </a:blipFill>
        </p:spPr>
        <p:txBody>
          <a:bodyPr/>
          <a:lstStyle/>
          <a:p>
            <a:endParaRPr lang="en-GB"/>
          </a:p>
        </p:txBody>
      </p:sp>
    </p:spTree>
    <p:extLst>
      <p:ext uri="{BB962C8B-B14F-4D97-AF65-F5344CB8AC3E}">
        <p14:creationId xmlns:p14="http://schemas.microsoft.com/office/powerpoint/2010/main" val="427792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sp>
        <p:nvSpPr>
          <p:cNvPr id="15" name="Title 14"/>
          <p:cNvSpPr>
            <a:spLocks noGrp="1"/>
          </p:cNvSpPr>
          <p:nvPr>
            <p:ph type="title"/>
          </p:nvPr>
        </p:nvSpPr>
        <p:spPr>
          <a:xfrm>
            <a:off x="430305" y="83561"/>
            <a:ext cx="8316820" cy="1143000"/>
          </a:xfrm>
        </p:spPr>
        <p:txBody>
          <a:bodyPr>
            <a:normAutofit/>
          </a:bodyPr>
          <a:lstStyle>
            <a:lvl1pPr algn="l">
              <a:defRPr sz="2400">
                <a:latin typeface="Arial" pitchFamily="34" charset="0"/>
                <a:cs typeface="Arial" pitchFamily="34" charset="0"/>
              </a:defRPr>
            </a:lvl1pPr>
          </a:lstStyle>
          <a:p>
            <a:r>
              <a:rPr lang="en-US" dirty="0"/>
              <a:t>Click to edit Master title style</a:t>
            </a:r>
            <a:endParaRPr lang="en-GB" dirty="0"/>
          </a:p>
        </p:txBody>
      </p:sp>
      <p:cxnSp>
        <p:nvCxnSpPr>
          <p:cNvPr id="7" name="Straight Connector 6"/>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431803" y="1150402"/>
            <a:ext cx="8315327" cy="4362644"/>
          </a:xfrm>
          <a:prstGeom prst="rect">
            <a:avLst/>
          </a:prstGeom>
          <a:solidFill>
            <a:srgbClr val="1C46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0"/>
          </p:nvPr>
        </p:nvSpPr>
        <p:spPr>
          <a:xfrm>
            <a:off x="431805" y="1150405"/>
            <a:ext cx="8315325" cy="1046781"/>
          </a:xfrm>
        </p:spPr>
        <p:txBody>
          <a:bodyPr>
            <a:normAutofit/>
          </a:bodyPr>
          <a:lstStyle>
            <a:lvl1pPr>
              <a:buNone/>
              <a:defRPr sz="2400" b="1">
                <a:solidFill>
                  <a:schemeClr val="bg1"/>
                </a:solidFill>
                <a:latin typeface="Arial" pitchFamily="34" charset="0"/>
                <a:cs typeface="Arial" pitchFamily="34" charset="0"/>
              </a:defRPr>
            </a:lvl1pPr>
            <a:lvl2pPr>
              <a:buNone/>
              <a:defRPr b="1">
                <a:solidFill>
                  <a:schemeClr val="bg1"/>
                </a:solidFill>
                <a:latin typeface="Arial" pitchFamily="34" charset="0"/>
                <a:cs typeface="Arial" pitchFamily="34" charset="0"/>
              </a:defRPr>
            </a:lvl2pPr>
            <a:lvl3pPr>
              <a:buNone/>
              <a:defRPr b="1">
                <a:solidFill>
                  <a:schemeClr val="bg1"/>
                </a:solidFill>
                <a:latin typeface="Arial" pitchFamily="34" charset="0"/>
                <a:cs typeface="Arial" pitchFamily="34" charset="0"/>
              </a:defRPr>
            </a:lvl3pPr>
            <a:lvl4pPr>
              <a:buNone/>
              <a:defRPr b="1">
                <a:solidFill>
                  <a:schemeClr val="bg1"/>
                </a:solidFill>
                <a:latin typeface="Arial" pitchFamily="34" charset="0"/>
                <a:cs typeface="Arial" pitchFamily="34" charset="0"/>
              </a:defRPr>
            </a:lvl4pPr>
            <a:lvl5pPr>
              <a:buNone/>
              <a:defRPr b="1">
                <a:solidFill>
                  <a:schemeClr val="bg1"/>
                </a:solidFill>
                <a:latin typeface="Arial" pitchFamily="34" charset="0"/>
                <a:cs typeface="Arial" pitchFamily="34" charset="0"/>
              </a:defRPr>
            </a:lvl5pPr>
          </a:lstStyle>
          <a:p>
            <a:pPr lvl="0"/>
            <a:r>
              <a:rPr lang="en-US" dirty="0"/>
              <a:t>Click to edit Master text styles</a:t>
            </a:r>
          </a:p>
        </p:txBody>
      </p:sp>
      <p:sp>
        <p:nvSpPr>
          <p:cNvPr id="21" name="Text Placeholder 20"/>
          <p:cNvSpPr>
            <a:spLocks noGrp="1"/>
          </p:cNvSpPr>
          <p:nvPr>
            <p:ph type="body" sz="quarter" idx="11"/>
          </p:nvPr>
        </p:nvSpPr>
        <p:spPr>
          <a:xfrm>
            <a:off x="430305" y="1929107"/>
            <a:ext cx="8316820" cy="1421084"/>
          </a:xfrm>
        </p:spPr>
        <p:txBody>
          <a:bodyPr>
            <a:noAutofit/>
          </a:bodyPr>
          <a:lstStyle>
            <a:lvl1pPr>
              <a:buNone/>
              <a:defRPr sz="2100">
                <a:solidFill>
                  <a:schemeClr val="bg1"/>
                </a:solidFill>
                <a:latin typeface="Arial" pitchFamily="34" charset="0"/>
                <a:cs typeface="Arial" pitchFamily="34" charset="0"/>
              </a:defRPr>
            </a:lvl1pPr>
            <a:lvl2pPr>
              <a:buNone/>
              <a:defRPr sz="2100">
                <a:solidFill>
                  <a:schemeClr val="bg1"/>
                </a:solidFill>
                <a:latin typeface="Arial" pitchFamily="34" charset="0"/>
                <a:cs typeface="Arial" pitchFamily="34" charset="0"/>
              </a:defRPr>
            </a:lvl2pPr>
            <a:lvl3pPr>
              <a:buNone/>
              <a:defRPr sz="2100">
                <a:solidFill>
                  <a:schemeClr val="bg1"/>
                </a:solidFill>
                <a:latin typeface="Arial" pitchFamily="34" charset="0"/>
                <a:cs typeface="Arial" pitchFamily="34" charset="0"/>
              </a:defRPr>
            </a:lvl3pPr>
            <a:lvl4pPr>
              <a:buNone/>
              <a:defRPr sz="2100">
                <a:solidFill>
                  <a:schemeClr val="bg1"/>
                </a:solidFill>
                <a:latin typeface="Arial" pitchFamily="34" charset="0"/>
                <a:cs typeface="Arial" pitchFamily="34" charset="0"/>
              </a:defRPr>
            </a:lvl4pPr>
            <a:lvl5pPr>
              <a:buNone/>
              <a:defRPr sz="2100">
                <a:solidFill>
                  <a:schemeClr val="bg1"/>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360661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305" y="83561"/>
            <a:ext cx="8316820" cy="1143000"/>
          </a:xfrm>
        </p:spPr>
        <p:txBody>
          <a:bodyPr>
            <a:normAutofit/>
          </a:bodyPr>
          <a:lstStyle>
            <a:lvl1pPr algn="l">
              <a:defRPr sz="2400">
                <a:latin typeface="Arial" pitchFamily="34" charset="0"/>
                <a:cs typeface="Arial"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30305" y="1600201"/>
            <a:ext cx="8316820" cy="4525964"/>
          </a:xfrm>
        </p:spPr>
        <p:txBody>
          <a:bodyPr>
            <a:normAutofit/>
          </a:bodyPr>
          <a:lstStyle>
            <a:lvl1pPr>
              <a:defRPr sz="1800">
                <a:solidFill>
                  <a:schemeClr val="tx2">
                    <a:lumMod val="75000"/>
                    <a:lumOff val="25000"/>
                  </a:schemeClr>
                </a:solidFill>
                <a:latin typeface="Arial" pitchFamily="34" charset="0"/>
                <a:cs typeface="Arial" pitchFamily="34" charset="0"/>
              </a:defRPr>
            </a:lvl1pPr>
            <a:lvl2pPr>
              <a:defRPr sz="1800">
                <a:solidFill>
                  <a:schemeClr val="tx2">
                    <a:lumMod val="75000"/>
                    <a:lumOff val="25000"/>
                  </a:schemeClr>
                </a:solidFill>
                <a:latin typeface="Arial" pitchFamily="34" charset="0"/>
                <a:cs typeface="Arial" pitchFamily="34" charset="0"/>
              </a:defRPr>
            </a:lvl2pPr>
            <a:lvl3pPr>
              <a:defRPr sz="1800">
                <a:solidFill>
                  <a:schemeClr val="tx2">
                    <a:lumMod val="75000"/>
                    <a:lumOff val="25000"/>
                  </a:schemeClr>
                </a:solidFill>
                <a:latin typeface="Arial" pitchFamily="34" charset="0"/>
                <a:cs typeface="Arial" pitchFamily="34" charset="0"/>
              </a:defRPr>
            </a:lvl3pPr>
            <a:lvl4pPr>
              <a:defRPr sz="1800">
                <a:solidFill>
                  <a:schemeClr val="tx2">
                    <a:lumMod val="75000"/>
                    <a:lumOff val="25000"/>
                  </a:schemeClr>
                </a:solidFill>
                <a:latin typeface="Arial" pitchFamily="34" charset="0"/>
                <a:cs typeface="Arial" pitchFamily="34" charset="0"/>
              </a:defRPr>
            </a:lvl4pPr>
            <a:lvl5pPr>
              <a:defRPr sz="1800">
                <a:solidFill>
                  <a:schemeClr val="tx2">
                    <a:lumMod val="75000"/>
                    <a:lumOff val="25000"/>
                  </a:schemeClr>
                </a:solidFill>
                <a:latin typeface="Arial" pitchFamily="34" charset="0"/>
                <a:cs typeface="Arial"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p:cNvSpPr>
            <a:spLocks noGrp="1"/>
          </p:cNvSpPr>
          <p:nvPr>
            <p:ph type="body" sz="quarter" idx="13"/>
          </p:nvPr>
        </p:nvSpPr>
        <p:spPr>
          <a:xfrm>
            <a:off x="430305" y="1037738"/>
            <a:ext cx="8316820" cy="524448"/>
          </a:xfrm>
        </p:spPr>
        <p:txBody>
          <a:bodyPr>
            <a:noAutofit/>
          </a:bodyPr>
          <a:lstStyle>
            <a:lvl1pPr>
              <a:buNone/>
              <a:defRPr sz="1400" b="1">
                <a:solidFill>
                  <a:schemeClr val="tx2">
                    <a:lumMod val="75000"/>
                    <a:lumOff val="25000"/>
                  </a:schemeClr>
                </a:solidFill>
                <a:latin typeface="Arial" pitchFamily="34" charset="0"/>
                <a:cs typeface="Arial" pitchFamily="34" charset="0"/>
              </a:defRPr>
            </a:lvl1pPr>
            <a:lvl2pPr>
              <a:buNone/>
              <a:defRPr sz="1400" b="1">
                <a:solidFill>
                  <a:schemeClr val="tx2">
                    <a:lumMod val="75000"/>
                    <a:lumOff val="25000"/>
                  </a:schemeClr>
                </a:solidFill>
                <a:latin typeface="Arial" pitchFamily="34" charset="0"/>
                <a:cs typeface="Arial" pitchFamily="34" charset="0"/>
              </a:defRPr>
            </a:lvl2pPr>
            <a:lvl3pPr>
              <a:buNone/>
              <a:defRPr sz="1400" b="1">
                <a:solidFill>
                  <a:schemeClr val="tx2">
                    <a:lumMod val="75000"/>
                    <a:lumOff val="25000"/>
                  </a:schemeClr>
                </a:solidFill>
                <a:latin typeface="Arial" pitchFamily="34" charset="0"/>
                <a:cs typeface="Arial" pitchFamily="34" charset="0"/>
              </a:defRPr>
            </a:lvl3pPr>
            <a:lvl4pPr>
              <a:buNone/>
              <a:defRPr sz="1400" b="1">
                <a:solidFill>
                  <a:schemeClr val="tx2">
                    <a:lumMod val="75000"/>
                    <a:lumOff val="25000"/>
                  </a:schemeClr>
                </a:solidFill>
                <a:latin typeface="Arial" pitchFamily="34" charset="0"/>
                <a:cs typeface="Arial" pitchFamily="34" charset="0"/>
              </a:defRPr>
            </a:lvl4pPr>
            <a:lvl5pPr>
              <a:buNone/>
              <a:defRPr sz="1400" b="1">
                <a:solidFill>
                  <a:schemeClr val="tx2">
                    <a:lumMod val="75000"/>
                    <a:lumOff val="25000"/>
                  </a:schemeClr>
                </a:solidFill>
                <a:latin typeface="Arial" pitchFamily="34" charset="0"/>
                <a:cs typeface="Arial" pitchFamily="34" charset="0"/>
              </a:defRPr>
            </a:lvl5pPr>
          </a:lstStyle>
          <a:p>
            <a:pPr lvl="0"/>
            <a:r>
              <a:rPr lang="en-US" dirty="0"/>
              <a:t>Click to edit Master text styles</a:t>
            </a:r>
          </a:p>
        </p:txBody>
      </p:sp>
      <p:cxnSp>
        <p:nvCxnSpPr>
          <p:cNvPr id="11" name="Straight Connector 10"/>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98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31804" y="1583891"/>
            <a:ext cx="4064001" cy="3397250"/>
          </a:xfrm>
        </p:spPr>
        <p:txBody>
          <a:bodyPr>
            <a:normAutofit/>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3442" y="1583891"/>
            <a:ext cx="4103687" cy="339725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60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83561"/>
            <a:ext cx="82550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31800" y="1535113"/>
            <a:ext cx="4065588"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31800" y="2174875"/>
            <a:ext cx="4065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4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7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EB311B-4739-4641-AD1A-CBA083ADE042}"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DAB86-F94C-4E5E-AC48-F6AB2FAAB00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4" y="83561"/>
            <a:ext cx="8315325"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31804" y="1600201"/>
            <a:ext cx="8315325" cy="452596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9296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D7764-A8F1-2249-89BB-E6EBF8C39982}" type="datetimeFigureOut">
              <a:rPr lang="en-US" smtClean="0"/>
              <a:pPr/>
              <a:t>2/12/2019</a:t>
            </a:fld>
            <a:endParaRPr lang="en-US"/>
          </a:p>
        </p:txBody>
      </p:sp>
      <p:sp>
        <p:nvSpPr>
          <p:cNvPr id="5" name="Footer Placeholder 4"/>
          <p:cNvSpPr>
            <a:spLocks noGrp="1"/>
          </p:cNvSpPr>
          <p:nvPr>
            <p:ph type="ftr" sz="quarter" idx="3"/>
          </p:nvPr>
        </p:nvSpPr>
        <p:spPr>
          <a:xfrm>
            <a:off x="3124200" y="69296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9296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A4B9-E647-5646-B347-E8BD41ED34A0}" type="slidenum">
              <a:rPr lang="en-US" smtClean="0"/>
              <a:pPr/>
              <a:t>‹#›</a:t>
            </a:fld>
            <a:endParaRPr lang="en-US"/>
          </a:p>
        </p:txBody>
      </p:sp>
      <p:cxnSp>
        <p:nvCxnSpPr>
          <p:cNvPr id="8" name="Straight Connector 7"/>
          <p:cNvCxnSpPr/>
          <p:nvPr userDrawn="1"/>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pic>
        <p:nvPicPr>
          <p:cNvPr id="9" name="Picture 8" descr="17_BC_Primary_logo_strapline_blue_RGB.jpg"/>
          <p:cNvPicPr>
            <a:picLocks/>
          </p:cNvPicPr>
          <p:nvPr userDrawn="1"/>
        </p:nvPicPr>
        <p:blipFill>
          <a:blip r:embed="rId10">
            <a:extLst>
              <a:ext uri="{28A0092B-C50C-407E-A947-70E740481C1C}">
                <a14:useLocalDpi xmlns:a14="http://schemas.microsoft.com/office/drawing/2010/main" val="0"/>
              </a:ext>
            </a:extLst>
          </a:blip>
          <a:srcRect t="6564" b="21685"/>
          <a:stretch>
            <a:fillRect/>
          </a:stretch>
        </p:blipFill>
        <p:spPr>
          <a:xfrm>
            <a:off x="6840000" y="5832000"/>
            <a:ext cx="2082024" cy="718420"/>
          </a:xfrm>
          <a:prstGeom prst="rect">
            <a:avLst/>
          </a:prstGeom>
        </p:spPr>
      </p:pic>
      <p:cxnSp>
        <p:nvCxnSpPr>
          <p:cNvPr id="10" name="Straight Connector 9"/>
          <p:cNvCxnSpPr/>
          <p:nvPr userDrawn="1"/>
        </p:nvCxnSpPr>
        <p:spPr>
          <a:xfrm>
            <a:off x="7136498" y="6585972"/>
            <a:ext cx="1491213"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3168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5" r:id="rId7"/>
    <p:sldLayoutId id="2147483656" r:id="rId8"/>
  </p:sldLayoutIdLst>
  <p:txStyles>
    <p:titleStyle>
      <a:lvl1pPr algn="l" defTabSz="4572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1800" kern="1200">
          <a:solidFill>
            <a:schemeClr val="tx2">
              <a:lumMod val="75000"/>
              <a:lumOff val="25000"/>
            </a:schemeClr>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2">
              <a:lumMod val="75000"/>
              <a:lumOff val="25000"/>
            </a:schemeClr>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2">
              <a:lumMod val="75000"/>
              <a:lumOff val="25000"/>
            </a:schemeClr>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chemeClr val="tx2">
              <a:lumMod val="75000"/>
              <a:lumOff val="25000"/>
            </a:schemeClr>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chemeClr val="tx2">
              <a:lumMod val="75000"/>
              <a:lumOff val="2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2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3200" dirty="0">
                <a:solidFill>
                  <a:schemeClr val="bg1"/>
                </a:solidFill>
              </a:rPr>
              <a:t>Domestic Abuse </a:t>
            </a:r>
          </a:p>
        </p:txBody>
      </p:sp>
      <p:sp>
        <p:nvSpPr>
          <p:cNvPr id="4" name="Picture Placeholder 3"/>
          <p:cNvSpPr>
            <a:spLocks noGrp="1"/>
          </p:cNvSpPr>
          <p:nvPr>
            <p:ph type="pic" sz="quarter" idx="10"/>
          </p:nvPr>
        </p:nvSpPr>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75299-5977-4DB9-B688-8692D8E24360}"/>
              </a:ext>
            </a:extLst>
          </p:cNvPr>
          <p:cNvSpPr>
            <a:spLocks noGrp="1"/>
          </p:cNvSpPr>
          <p:nvPr>
            <p:ph type="title"/>
          </p:nvPr>
        </p:nvSpPr>
        <p:spPr/>
        <p:txBody>
          <a:bodyPr/>
          <a:lstStyle/>
          <a:p>
            <a:r>
              <a:rPr lang="en-GB" dirty="0">
                <a:solidFill>
                  <a:schemeClr val="bg1"/>
                </a:solidFill>
              </a:rPr>
              <a:t>Intimate Terrorism</a:t>
            </a:r>
          </a:p>
        </p:txBody>
      </p:sp>
      <p:sp>
        <p:nvSpPr>
          <p:cNvPr id="3" name="Content Placeholder 2">
            <a:extLst>
              <a:ext uri="{FF2B5EF4-FFF2-40B4-BE49-F238E27FC236}">
                <a16:creationId xmlns:a16="http://schemas.microsoft.com/office/drawing/2014/main" xmlns="" id="{235A2725-6FBA-40DE-871F-8F102BD802D6}"/>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solidFill>
                  <a:schemeClr val="bg1"/>
                </a:solidFill>
              </a:rPr>
              <a:t>Involves patterns of </a:t>
            </a:r>
            <a:r>
              <a:rPr lang="en-GB" b="1" dirty="0">
                <a:solidFill>
                  <a:schemeClr val="bg1"/>
                </a:solidFill>
              </a:rPr>
              <a:t>controlling </a:t>
            </a:r>
            <a:r>
              <a:rPr lang="en-GB" dirty="0">
                <a:solidFill>
                  <a:schemeClr val="bg1"/>
                </a:solidFill>
              </a:rPr>
              <a:t>and </a:t>
            </a:r>
            <a:r>
              <a:rPr lang="en-GB" b="1" dirty="0">
                <a:solidFill>
                  <a:schemeClr val="bg1"/>
                </a:solidFill>
              </a:rPr>
              <a:t>coercive</a:t>
            </a:r>
            <a:r>
              <a:rPr lang="en-GB" dirty="0">
                <a:solidFill>
                  <a:schemeClr val="bg1"/>
                </a:solidFill>
              </a:rPr>
              <a:t> behaviour</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Perpetrators use </a:t>
            </a:r>
            <a:r>
              <a:rPr lang="en-GB" b="1" dirty="0">
                <a:solidFill>
                  <a:schemeClr val="bg1"/>
                </a:solidFill>
              </a:rPr>
              <a:t>violent</a:t>
            </a:r>
            <a:r>
              <a:rPr lang="en-GB" dirty="0">
                <a:solidFill>
                  <a:schemeClr val="bg1"/>
                </a:solidFill>
              </a:rPr>
              <a:t> and </a:t>
            </a:r>
            <a:r>
              <a:rPr lang="en-GB" b="1" dirty="0">
                <a:solidFill>
                  <a:schemeClr val="bg1"/>
                </a:solidFill>
              </a:rPr>
              <a:t>non violent </a:t>
            </a:r>
            <a:r>
              <a:rPr lang="en-GB" dirty="0">
                <a:solidFill>
                  <a:schemeClr val="bg1"/>
                </a:solidFill>
              </a:rPr>
              <a:t>tactics to gain complete control over the victim</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The purpose of the abuse is to gain </a:t>
            </a:r>
            <a:r>
              <a:rPr lang="en-GB" b="1" dirty="0">
                <a:solidFill>
                  <a:schemeClr val="bg1"/>
                </a:solidFill>
              </a:rPr>
              <a:t>power</a:t>
            </a:r>
            <a:r>
              <a:rPr lang="en-GB" dirty="0">
                <a:solidFill>
                  <a:schemeClr val="bg1"/>
                </a:solidFill>
              </a:rPr>
              <a:t> and </a:t>
            </a:r>
            <a:r>
              <a:rPr lang="en-GB" b="1" dirty="0">
                <a:solidFill>
                  <a:schemeClr val="bg1"/>
                </a:solidFill>
              </a:rPr>
              <a:t>control</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Alcohol is </a:t>
            </a:r>
            <a:r>
              <a:rPr lang="en-GB" b="1" dirty="0">
                <a:solidFill>
                  <a:schemeClr val="bg1"/>
                </a:solidFill>
              </a:rPr>
              <a:t>NOT</a:t>
            </a:r>
            <a:r>
              <a:rPr lang="en-GB" dirty="0">
                <a:solidFill>
                  <a:schemeClr val="bg1"/>
                </a:solidFill>
              </a:rPr>
              <a:t> a major factor </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More </a:t>
            </a:r>
            <a:r>
              <a:rPr lang="en-GB" b="1" dirty="0">
                <a:solidFill>
                  <a:schemeClr val="bg1"/>
                </a:solidFill>
              </a:rPr>
              <a:t>traditional</a:t>
            </a:r>
            <a:r>
              <a:rPr lang="en-GB" dirty="0">
                <a:solidFill>
                  <a:schemeClr val="bg1"/>
                </a:solidFill>
              </a:rPr>
              <a:t> in their </a:t>
            </a:r>
            <a:r>
              <a:rPr lang="en-GB" b="1" dirty="0">
                <a:solidFill>
                  <a:schemeClr val="bg1"/>
                </a:solidFill>
              </a:rPr>
              <a:t>gender</a:t>
            </a:r>
            <a:r>
              <a:rPr lang="en-GB" dirty="0">
                <a:solidFill>
                  <a:schemeClr val="bg1"/>
                </a:solidFill>
              </a:rPr>
              <a:t> identity </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Emotionally dependent on partner – attachment issues, </a:t>
            </a:r>
            <a:r>
              <a:rPr lang="en-GB" b="1" dirty="0">
                <a:solidFill>
                  <a:schemeClr val="bg1"/>
                </a:solidFill>
              </a:rPr>
              <a:t>fear of loss of their partner</a:t>
            </a:r>
            <a:r>
              <a:rPr lang="en-GB" dirty="0">
                <a:solidFill>
                  <a:schemeClr val="bg1"/>
                </a:solidFill>
              </a:rPr>
              <a:t>, can exert complete control in order to keep them.</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 High score on symptoms of borderline personality.</a:t>
            </a:r>
          </a:p>
          <a:p>
            <a:endParaRPr lang="en-GB" dirty="0"/>
          </a:p>
        </p:txBody>
      </p:sp>
      <p:sp>
        <p:nvSpPr>
          <p:cNvPr id="4" name="Text Placeholder 3">
            <a:extLst>
              <a:ext uri="{FF2B5EF4-FFF2-40B4-BE49-F238E27FC236}">
                <a16:creationId xmlns:a16="http://schemas.microsoft.com/office/drawing/2014/main" xmlns="" id="{87DD1720-AB8D-43CD-BC2B-27EC894A17F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065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E4FFF-6988-40E7-A9FC-96FE25193CF3}"/>
              </a:ext>
            </a:extLst>
          </p:cNvPr>
          <p:cNvSpPr>
            <a:spLocks noGrp="1"/>
          </p:cNvSpPr>
          <p:nvPr>
            <p:ph type="title"/>
          </p:nvPr>
        </p:nvSpPr>
        <p:spPr>
          <a:solidFill>
            <a:srgbClr val="002060"/>
          </a:solidFill>
        </p:spPr>
        <p:txBody>
          <a:bodyPr/>
          <a:lstStyle/>
          <a:p>
            <a:r>
              <a:rPr lang="en-GB" dirty="0">
                <a:solidFill>
                  <a:schemeClr val="bg1"/>
                </a:solidFill>
              </a:rPr>
              <a:t>Situational Couple Abuse</a:t>
            </a:r>
          </a:p>
        </p:txBody>
      </p:sp>
      <p:sp>
        <p:nvSpPr>
          <p:cNvPr id="3" name="Content Placeholder 2">
            <a:extLst>
              <a:ext uri="{FF2B5EF4-FFF2-40B4-BE49-F238E27FC236}">
                <a16:creationId xmlns:a16="http://schemas.microsoft.com/office/drawing/2014/main" xmlns="" id="{EA8D62E0-CDA6-45A5-8FD2-813F608B195E}"/>
              </a:ext>
            </a:extLst>
          </p:cNvPr>
          <p:cNvSpPr>
            <a:spLocks noGrp="1"/>
          </p:cNvSpPr>
          <p:nvPr>
            <p:ph idx="1"/>
          </p:nvPr>
        </p:nvSpPr>
        <p:spPr/>
        <p:txBody>
          <a:bodyPr>
            <a:normAutofit lnSpcReduction="10000"/>
          </a:bodyPr>
          <a:lstStyle/>
          <a:p>
            <a:pPr>
              <a:buFont typeface="Arial" panose="020B0604020202020204" pitchFamily="34" charset="0"/>
              <a:buChar char="•"/>
            </a:pPr>
            <a:r>
              <a:rPr lang="en-GB" sz="2000" dirty="0">
                <a:solidFill>
                  <a:schemeClr val="bg1"/>
                </a:solidFill>
              </a:rPr>
              <a:t>Violence occurs because the couples have </a:t>
            </a:r>
            <a:r>
              <a:rPr lang="en-GB" sz="2000" b="1" dirty="0">
                <a:solidFill>
                  <a:schemeClr val="bg1"/>
                </a:solidFill>
              </a:rPr>
              <a:t>conflict</a:t>
            </a:r>
            <a:r>
              <a:rPr lang="en-GB" sz="2000" dirty="0">
                <a:solidFill>
                  <a:schemeClr val="bg1"/>
                </a:solidFill>
              </a:rPr>
              <a:t> which turns into </a:t>
            </a:r>
            <a:r>
              <a:rPr lang="en-GB" sz="2000" b="1" dirty="0">
                <a:solidFill>
                  <a:schemeClr val="bg1"/>
                </a:solidFill>
              </a:rPr>
              <a:t>arguments</a:t>
            </a:r>
            <a:r>
              <a:rPr lang="en-GB" sz="2000" dirty="0">
                <a:solidFill>
                  <a:schemeClr val="bg1"/>
                </a:solidFill>
              </a:rPr>
              <a:t> which can result in violence</a:t>
            </a:r>
          </a:p>
          <a:p>
            <a:pPr>
              <a:buFont typeface="Arial" panose="020B0604020202020204" pitchFamily="34" charset="0"/>
              <a:buChar char="•"/>
            </a:pPr>
            <a:endParaRPr lang="en-GB" sz="2000" dirty="0">
              <a:solidFill>
                <a:schemeClr val="bg1"/>
              </a:solidFill>
            </a:endParaRPr>
          </a:p>
          <a:p>
            <a:pPr>
              <a:buFont typeface="Arial" panose="020B0604020202020204" pitchFamily="34" charset="0"/>
              <a:buChar char="•"/>
            </a:pPr>
            <a:r>
              <a:rPr lang="en-GB" sz="2000" dirty="0">
                <a:solidFill>
                  <a:schemeClr val="bg1"/>
                </a:solidFill>
              </a:rPr>
              <a:t>Occurs more in </a:t>
            </a:r>
            <a:r>
              <a:rPr lang="en-GB" sz="2000" b="1" dirty="0">
                <a:solidFill>
                  <a:schemeClr val="bg1"/>
                </a:solidFill>
              </a:rPr>
              <a:t>poorer</a:t>
            </a:r>
            <a:r>
              <a:rPr lang="en-GB" sz="2000" dirty="0">
                <a:solidFill>
                  <a:schemeClr val="bg1"/>
                </a:solidFill>
              </a:rPr>
              <a:t> families </a:t>
            </a:r>
          </a:p>
          <a:p>
            <a:pPr marL="0" indent="0">
              <a:buNone/>
            </a:pPr>
            <a:endParaRPr lang="en-GB" sz="2000" dirty="0">
              <a:solidFill>
                <a:schemeClr val="bg1"/>
              </a:solidFill>
            </a:endParaRPr>
          </a:p>
          <a:p>
            <a:pPr>
              <a:buFont typeface="Arial" panose="020B0604020202020204" pitchFamily="34" charset="0"/>
              <a:buChar char="•"/>
            </a:pPr>
            <a:r>
              <a:rPr lang="en-GB" sz="2000" dirty="0">
                <a:solidFill>
                  <a:schemeClr val="bg1"/>
                </a:solidFill>
              </a:rPr>
              <a:t> </a:t>
            </a:r>
            <a:r>
              <a:rPr lang="en-GB" sz="2000" b="1" dirty="0">
                <a:solidFill>
                  <a:schemeClr val="bg1"/>
                </a:solidFill>
              </a:rPr>
              <a:t>Substance misuse</a:t>
            </a:r>
            <a:r>
              <a:rPr lang="en-GB" sz="2000" dirty="0">
                <a:solidFill>
                  <a:schemeClr val="bg1"/>
                </a:solidFill>
              </a:rPr>
              <a:t>, unable to </a:t>
            </a:r>
            <a:r>
              <a:rPr lang="en-GB" sz="2000" b="1" dirty="0" smtClean="0">
                <a:solidFill>
                  <a:schemeClr val="bg1"/>
                </a:solidFill>
              </a:rPr>
              <a:t>emotionally </a:t>
            </a:r>
            <a:r>
              <a:rPr lang="en-GB" sz="2000" b="1" dirty="0">
                <a:solidFill>
                  <a:schemeClr val="bg1"/>
                </a:solidFill>
              </a:rPr>
              <a:t>regulate</a:t>
            </a:r>
            <a:r>
              <a:rPr lang="en-GB" sz="2000" dirty="0">
                <a:solidFill>
                  <a:schemeClr val="bg1"/>
                </a:solidFill>
              </a:rPr>
              <a:t>, communication issues</a:t>
            </a:r>
          </a:p>
          <a:p>
            <a:pPr>
              <a:buFont typeface="Arial" panose="020B0604020202020204" pitchFamily="34" charset="0"/>
              <a:buChar char="•"/>
            </a:pPr>
            <a:endParaRPr lang="en-GB" sz="2000" dirty="0">
              <a:solidFill>
                <a:schemeClr val="bg1"/>
              </a:solidFill>
            </a:endParaRPr>
          </a:p>
          <a:p>
            <a:pPr>
              <a:buFont typeface="Arial" panose="020B0604020202020204" pitchFamily="34" charset="0"/>
              <a:buChar char="•"/>
            </a:pPr>
            <a:r>
              <a:rPr lang="en-GB" sz="2000" b="1" dirty="0">
                <a:solidFill>
                  <a:schemeClr val="bg1"/>
                </a:solidFill>
              </a:rPr>
              <a:t>Alcoho</a:t>
            </a:r>
            <a:r>
              <a:rPr lang="en-GB" sz="2000" dirty="0">
                <a:solidFill>
                  <a:schemeClr val="bg1"/>
                </a:solidFill>
              </a:rPr>
              <a:t>l plays a factor which leads to escalation of violence</a:t>
            </a:r>
          </a:p>
          <a:p>
            <a:pPr>
              <a:buFont typeface="Arial" panose="020B0604020202020204" pitchFamily="34" charset="0"/>
              <a:buChar char="•"/>
            </a:pPr>
            <a:endParaRPr lang="en-GB" sz="2000" dirty="0">
              <a:solidFill>
                <a:schemeClr val="bg1"/>
              </a:solidFill>
            </a:endParaRPr>
          </a:p>
          <a:p>
            <a:pPr>
              <a:buFont typeface="Arial" panose="020B0604020202020204" pitchFamily="34" charset="0"/>
              <a:buChar char="•"/>
            </a:pPr>
            <a:r>
              <a:rPr lang="en-GB" sz="2000" dirty="0">
                <a:solidFill>
                  <a:schemeClr val="bg1"/>
                </a:solidFill>
              </a:rPr>
              <a:t>Frequent arguments can result in violence </a:t>
            </a:r>
          </a:p>
          <a:p>
            <a:pPr>
              <a:buFont typeface="Arial" panose="020B0604020202020204" pitchFamily="34" charset="0"/>
              <a:buChar char="•"/>
            </a:pPr>
            <a:endParaRPr lang="en-GB" sz="2000" dirty="0">
              <a:solidFill>
                <a:schemeClr val="bg1"/>
              </a:solidFill>
            </a:endParaRPr>
          </a:p>
          <a:p>
            <a:pPr>
              <a:buFont typeface="Arial" panose="020B0604020202020204" pitchFamily="34" charset="0"/>
              <a:buChar char="•"/>
            </a:pPr>
            <a:r>
              <a:rPr lang="en-GB" sz="2000" b="1" dirty="0">
                <a:solidFill>
                  <a:schemeClr val="bg1"/>
                </a:solidFill>
              </a:rPr>
              <a:t>Both</a:t>
            </a:r>
            <a:r>
              <a:rPr lang="en-GB" sz="2000" dirty="0">
                <a:solidFill>
                  <a:schemeClr val="bg1"/>
                </a:solidFill>
              </a:rPr>
              <a:t> partners can be violent</a:t>
            </a:r>
          </a:p>
          <a:p>
            <a:endParaRPr lang="en-GB" dirty="0"/>
          </a:p>
        </p:txBody>
      </p:sp>
      <p:sp>
        <p:nvSpPr>
          <p:cNvPr id="4" name="Text Placeholder 3">
            <a:extLst>
              <a:ext uri="{FF2B5EF4-FFF2-40B4-BE49-F238E27FC236}">
                <a16:creationId xmlns:a16="http://schemas.microsoft.com/office/drawing/2014/main" xmlns="" id="{49887647-A927-4643-8D36-57BC2CC628A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3164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C8541-9E63-4D6D-8314-6A6C2F00F6D5}"/>
              </a:ext>
            </a:extLst>
          </p:cNvPr>
          <p:cNvSpPr>
            <a:spLocks noGrp="1"/>
          </p:cNvSpPr>
          <p:nvPr>
            <p:ph type="title"/>
          </p:nvPr>
        </p:nvSpPr>
        <p:spPr/>
        <p:txBody>
          <a:bodyPr>
            <a:normAutofit/>
          </a:bodyPr>
          <a:lstStyle/>
          <a:p>
            <a:r>
              <a:rPr lang="en-GB" sz="3200" dirty="0">
                <a:solidFill>
                  <a:schemeClr val="bg1"/>
                </a:solidFill>
              </a:rPr>
              <a:t>Situational Couple Violence</a:t>
            </a:r>
          </a:p>
        </p:txBody>
      </p:sp>
      <p:sp>
        <p:nvSpPr>
          <p:cNvPr id="3" name="Content Placeholder 2">
            <a:extLst>
              <a:ext uri="{FF2B5EF4-FFF2-40B4-BE49-F238E27FC236}">
                <a16:creationId xmlns:a16="http://schemas.microsoft.com/office/drawing/2014/main" xmlns="" id="{71AA1D08-A560-4E49-842E-C821EA9B0549}"/>
              </a:ext>
            </a:extLst>
          </p:cNvPr>
          <p:cNvSpPr>
            <a:spLocks noGrp="1"/>
          </p:cNvSpPr>
          <p:nvPr>
            <p:ph idx="1"/>
          </p:nvPr>
        </p:nvSpPr>
        <p:spPr/>
        <p:txBody>
          <a:bodyPr>
            <a:normAutofit lnSpcReduction="10000"/>
          </a:bodyPr>
          <a:lstStyle/>
          <a:p>
            <a:r>
              <a:rPr lang="en-GB" sz="2000" dirty="0">
                <a:solidFill>
                  <a:schemeClr val="bg1"/>
                </a:solidFill>
              </a:rPr>
              <a:t>Childhood experiences of domestic abuse</a:t>
            </a:r>
          </a:p>
          <a:p>
            <a:r>
              <a:rPr lang="en-GB" sz="2000" dirty="0">
                <a:solidFill>
                  <a:schemeClr val="bg1"/>
                </a:solidFill>
              </a:rPr>
              <a:t>Other childhood trauma</a:t>
            </a:r>
          </a:p>
          <a:p>
            <a:r>
              <a:rPr lang="en-GB" sz="2000" dirty="0">
                <a:solidFill>
                  <a:schemeClr val="bg1"/>
                </a:solidFill>
              </a:rPr>
              <a:t>No experience of healthy relationships</a:t>
            </a:r>
          </a:p>
          <a:p>
            <a:r>
              <a:rPr lang="en-GB" sz="2000" dirty="0">
                <a:solidFill>
                  <a:schemeClr val="bg1"/>
                </a:solidFill>
              </a:rPr>
              <a:t>Lack of emotional regulation</a:t>
            </a:r>
          </a:p>
          <a:p>
            <a:r>
              <a:rPr lang="en-GB" sz="2000" dirty="0">
                <a:solidFill>
                  <a:schemeClr val="bg1"/>
                </a:solidFill>
              </a:rPr>
              <a:t>Poor problem solving </a:t>
            </a:r>
          </a:p>
          <a:p>
            <a:r>
              <a:rPr lang="en-GB" sz="2000" dirty="0">
                <a:solidFill>
                  <a:schemeClr val="bg1"/>
                </a:solidFill>
              </a:rPr>
              <a:t>Attitudes that support domestic abuse</a:t>
            </a:r>
          </a:p>
          <a:p>
            <a:r>
              <a:rPr lang="en-GB" sz="2000" dirty="0">
                <a:solidFill>
                  <a:schemeClr val="bg1"/>
                </a:solidFill>
              </a:rPr>
              <a:t>Link to alcohol and substance misuse</a:t>
            </a:r>
          </a:p>
          <a:p>
            <a:r>
              <a:rPr lang="en-GB" sz="2000" dirty="0">
                <a:solidFill>
                  <a:schemeClr val="bg1"/>
                </a:solidFill>
              </a:rPr>
              <a:t>Poor attachment</a:t>
            </a:r>
          </a:p>
          <a:p>
            <a:r>
              <a:rPr lang="en-GB" sz="2000" dirty="0">
                <a:solidFill>
                  <a:schemeClr val="bg1"/>
                </a:solidFill>
              </a:rPr>
              <a:t>Function of control to prevent insecurity</a:t>
            </a:r>
          </a:p>
          <a:p>
            <a:r>
              <a:rPr lang="en-GB" sz="2000" dirty="0">
                <a:solidFill>
                  <a:schemeClr val="bg1"/>
                </a:solidFill>
              </a:rPr>
              <a:t>Life stress</a:t>
            </a:r>
          </a:p>
          <a:p>
            <a:r>
              <a:rPr lang="en-GB" sz="2000" dirty="0">
                <a:solidFill>
                  <a:schemeClr val="bg1"/>
                </a:solidFill>
              </a:rPr>
              <a:t>Relationship breakdown</a:t>
            </a:r>
          </a:p>
          <a:p>
            <a:r>
              <a:rPr lang="en-GB" sz="2000" dirty="0">
                <a:solidFill>
                  <a:schemeClr val="bg1"/>
                </a:solidFill>
              </a:rPr>
              <a:t>Peer group that support attitudes</a:t>
            </a:r>
          </a:p>
          <a:p>
            <a:r>
              <a:rPr lang="en-GB" sz="2000" dirty="0">
                <a:solidFill>
                  <a:schemeClr val="bg1"/>
                </a:solidFill>
              </a:rPr>
              <a:t>Jealousy</a:t>
            </a:r>
          </a:p>
          <a:p>
            <a:endParaRPr lang="en-GB" dirty="0"/>
          </a:p>
        </p:txBody>
      </p:sp>
      <p:sp>
        <p:nvSpPr>
          <p:cNvPr id="4" name="Text Placeholder 3">
            <a:extLst>
              <a:ext uri="{FF2B5EF4-FFF2-40B4-BE49-F238E27FC236}">
                <a16:creationId xmlns:a16="http://schemas.microsoft.com/office/drawing/2014/main" xmlns="" id="{B7117F81-4036-40D0-8B0E-BACC0DBF724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424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C8541-9E63-4D6D-8314-6A6C2F00F6D5}"/>
              </a:ext>
            </a:extLst>
          </p:cNvPr>
          <p:cNvSpPr>
            <a:spLocks noGrp="1"/>
          </p:cNvSpPr>
          <p:nvPr>
            <p:ph type="title"/>
          </p:nvPr>
        </p:nvSpPr>
        <p:spPr/>
        <p:txBody>
          <a:bodyPr>
            <a:normAutofit fontScale="90000"/>
          </a:bodyPr>
          <a:lstStyle/>
          <a:p>
            <a:r>
              <a:rPr lang="en-GB" sz="3200" dirty="0" smtClean="0">
                <a:solidFill>
                  <a:schemeClr val="bg1"/>
                </a:solidFill>
              </a:rPr>
              <a:t/>
            </a:r>
            <a:br>
              <a:rPr lang="en-GB" sz="3200" dirty="0" smtClean="0">
                <a:solidFill>
                  <a:schemeClr val="bg1"/>
                </a:solidFill>
              </a:rPr>
            </a:br>
            <a:r>
              <a:rPr lang="en-GB" sz="3200" dirty="0" smtClean="0">
                <a:solidFill>
                  <a:schemeClr val="bg1"/>
                </a:solidFill>
              </a:rPr>
              <a:t>Domestic Violence outside of couple relationships</a:t>
            </a:r>
            <a:endParaRPr lang="en-GB" sz="3200" dirty="0">
              <a:solidFill>
                <a:schemeClr val="bg1"/>
              </a:solidFill>
            </a:endParaRPr>
          </a:p>
        </p:txBody>
      </p:sp>
      <p:sp>
        <p:nvSpPr>
          <p:cNvPr id="3" name="Content Placeholder 2">
            <a:extLst>
              <a:ext uri="{FF2B5EF4-FFF2-40B4-BE49-F238E27FC236}">
                <a16:creationId xmlns:a16="http://schemas.microsoft.com/office/drawing/2014/main" xmlns="" id="{71AA1D08-A560-4E49-842E-C821EA9B0549}"/>
              </a:ext>
            </a:extLst>
          </p:cNvPr>
          <p:cNvSpPr>
            <a:spLocks noGrp="1"/>
          </p:cNvSpPr>
          <p:nvPr>
            <p:ph idx="1"/>
          </p:nvPr>
        </p:nvSpPr>
        <p:spPr/>
        <p:txBody>
          <a:bodyPr>
            <a:normAutofit/>
          </a:bodyPr>
          <a:lstStyle/>
          <a:p>
            <a:pPr marL="0" indent="0">
              <a:buNone/>
            </a:pPr>
            <a:r>
              <a:rPr lang="en-GB" sz="2000" dirty="0" smtClean="0">
                <a:solidFill>
                  <a:schemeClr val="bg1"/>
                </a:solidFill>
              </a:rPr>
              <a:t>As stated earlier, domestic violence is not confined to couples, or former partners.</a:t>
            </a:r>
          </a:p>
          <a:p>
            <a:pPr marL="0" indent="0">
              <a:buNone/>
            </a:pPr>
            <a:endParaRPr lang="en-GB" sz="2000" dirty="0" smtClean="0">
              <a:solidFill>
                <a:schemeClr val="bg1"/>
              </a:solidFill>
            </a:endParaRPr>
          </a:p>
          <a:p>
            <a:pPr marL="0" indent="0">
              <a:buNone/>
            </a:pPr>
            <a:r>
              <a:rPr lang="en-GB" sz="2000" dirty="0" smtClean="0">
                <a:solidFill>
                  <a:schemeClr val="bg1"/>
                </a:solidFill>
              </a:rPr>
              <a:t>There is an increase in awareness of domestic abuse perpetrated by adult children or grandchildren.</a:t>
            </a:r>
          </a:p>
          <a:p>
            <a:pPr marL="0" indent="0">
              <a:buNone/>
            </a:pPr>
            <a:endParaRPr lang="en-GB" sz="2000" dirty="0">
              <a:solidFill>
                <a:schemeClr val="bg1"/>
              </a:solidFill>
            </a:endParaRPr>
          </a:p>
          <a:p>
            <a:pPr marL="0" indent="0">
              <a:buNone/>
            </a:pPr>
            <a:r>
              <a:rPr lang="en-GB" sz="2000" dirty="0" smtClean="0">
                <a:solidFill>
                  <a:schemeClr val="bg1"/>
                </a:solidFill>
              </a:rPr>
              <a:t>People who work with those who receive care at home, or in a residential setting, can be well placed to recognise domestic abuse, whether that is between couples or wider family relationships.</a:t>
            </a:r>
            <a:endParaRPr lang="en-GB" sz="2000" dirty="0">
              <a:solidFill>
                <a:schemeClr val="bg1"/>
              </a:solidFill>
            </a:endParaRPr>
          </a:p>
          <a:p>
            <a:pPr marL="0" indent="0">
              <a:buNone/>
            </a:pPr>
            <a:endParaRPr lang="en-GB" dirty="0"/>
          </a:p>
        </p:txBody>
      </p:sp>
      <p:sp>
        <p:nvSpPr>
          <p:cNvPr id="4" name="Text Placeholder 3">
            <a:extLst>
              <a:ext uri="{FF2B5EF4-FFF2-40B4-BE49-F238E27FC236}">
                <a16:creationId xmlns:a16="http://schemas.microsoft.com/office/drawing/2014/main" xmlns="" id="{B7117F81-4036-40D0-8B0E-BACC0DBF7242}"/>
              </a:ext>
            </a:extLst>
          </p:cNvPr>
          <p:cNvSpPr>
            <a:spLocks noGrp="1"/>
          </p:cNvSpPr>
          <p:nvPr>
            <p:ph type="body" sz="quarter" idx="13"/>
          </p:nvPr>
        </p:nvSpPr>
        <p:spPr>
          <a:xfrm>
            <a:off x="430305" y="1226560"/>
            <a:ext cx="8316820" cy="335625"/>
          </a:xfrm>
        </p:spPr>
        <p:txBody>
          <a:bodyPr/>
          <a:lstStyle/>
          <a:p>
            <a:endParaRPr lang="en-GB" dirty="0"/>
          </a:p>
        </p:txBody>
      </p:sp>
    </p:spTree>
    <p:extLst>
      <p:ext uri="{BB962C8B-B14F-4D97-AF65-F5344CB8AC3E}">
        <p14:creationId xmlns:p14="http://schemas.microsoft.com/office/powerpoint/2010/main" val="412826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sz="2800" dirty="0">
                <a:solidFill>
                  <a:schemeClr val="bg1"/>
                </a:solidFill>
              </a:rPr>
              <a:t>Conditioning </a:t>
            </a:r>
          </a:p>
          <a:p>
            <a:pPr marL="0" indent="0">
              <a:buNone/>
            </a:pPr>
            <a:endParaRPr lang="en-GB" dirty="0"/>
          </a:p>
          <a:p>
            <a:pPr marL="0" indent="0">
              <a:buNone/>
            </a:pPr>
            <a:endParaRPr lang="en-GB" dirty="0"/>
          </a:p>
          <a:p>
            <a:pPr marL="0" indent="0" algn="ctr">
              <a:buNone/>
            </a:pPr>
            <a:r>
              <a:rPr lang="en-GB" sz="2800" dirty="0">
                <a:solidFill>
                  <a:schemeClr val="bg1"/>
                </a:solidFill>
              </a:rPr>
              <a:t>Dependency</a:t>
            </a:r>
          </a:p>
          <a:p>
            <a:pPr marL="0" indent="0">
              <a:buNone/>
            </a:pPr>
            <a:endParaRPr lang="en-GB" dirty="0"/>
          </a:p>
          <a:p>
            <a:pPr marL="0" indent="0">
              <a:buNone/>
            </a:pPr>
            <a:endParaRPr lang="en-GB" dirty="0"/>
          </a:p>
          <a:p>
            <a:pPr marL="0" indent="0">
              <a:buNone/>
            </a:pPr>
            <a:endParaRPr lang="en-GB" dirty="0"/>
          </a:p>
          <a:p>
            <a:pPr marL="0" indent="0" algn="ctr">
              <a:buNone/>
            </a:pPr>
            <a:r>
              <a:rPr lang="en-GB" sz="2800" dirty="0">
                <a:solidFill>
                  <a:schemeClr val="bg1"/>
                </a:solidFill>
              </a:rPr>
              <a:t>Entrapment </a:t>
            </a:r>
          </a:p>
        </p:txBody>
      </p:sp>
      <p:sp>
        <p:nvSpPr>
          <p:cNvPr id="4" name="Text Placeholder 3"/>
          <p:cNvSpPr>
            <a:spLocks noGrp="1"/>
          </p:cNvSpPr>
          <p:nvPr>
            <p:ph type="body" sz="quarter" idx="13"/>
          </p:nvPr>
        </p:nvSpPr>
        <p:spPr/>
        <p:txBody>
          <a:bodyPr/>
          <a:lstStyle/>
          <a:p>
            <a:endParaRPr lang="en-GB"/>
          </a:p>
        </p:txBody>
      </p:sp>
      <p:sp>
        <p:nvSpPr>
          <p:cNvPr id="12" name="Down Arrow 11"/>
          <p:cNvSpPr/>
          <p:nvPr/>
        </p:nvSpPr>
        <p:spPr>
          <a:xfrm>
            <a:off x="4309645" y="2320142"/>
            <a:ext cx="558140" cy="4975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Down Arrow 12"/>
          <p:cNvSpPr/>
          <p:nvPr/>
        </p:nvSpPr>
        <p:spPr>
          <a:xfrm>
            <a:off x="4309646" y="3537641"/>
            <a:ext cx="558139" cy="6175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48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solidFill>
                  <a:schemeClr val="bg1"/>
                </a:solidFill>
              </a:rPr>
              <a:t>Fear</a:t>
            </a:r>
          </a:p>
        </p:txBody>
      </p:sp>
      <p:sp>
        <p:nvSpPr>
          <p:cNvPr id="3" name="Content Placeholder 2"/>
          <p:cNvSpPr>
            <a:spLocks noGrp="1"/>
          </p:cNvSpPr>
          <p:nvPr>
            <p:ph sz="half" idx="1"/>
          </p:nvPr>
        </p:nvSpPr>
        <p:spPr>
          <a:xfrm>
            <a:off x="802386" y="2503170"/>
            <a:ext cx="4485493" cy="2983230"/>
          </a:xfrm>
        </p:spPr>
        <p:txBody>
          <a:bodyPr>
            <a:normAutofit/>
          </a:bodyPr>
          <a:lstStyle/>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r>
              <a:rPr lang="en-US" sz="3000" dirty="0">
                <a:solidFill>
                  <a:schemeClr val="bg1"/>
                </a:solidFill>
              </a:rPr>
              <a:t>What is fear ? </a:t>
            </a:r>
          </a:p>
          <a:p>
            <a:endParaRPr lang="en-US" sz="1800" b="1"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2663" y="1073819"/>
            <a:ext cx="8662459" cy="4800600"/>
          </a:xfrm>
        </p:spPr>
      </p:pic>
    </p:spTree>
    <p:extLst>
      <p:ext uri="{BB962C8B-B14F-4D97-AF65-F5344CB8AC3E}">
        <p14:creationId xmlns:p14="http://schemas.microsoft.com/office/powerpoint/2010/main" val="278782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Immediate fear</a:t>
            </a:r>
          </a:p>
        </p:txBody>
      </p:sp>
      <p:pic>
        <p:nvPicPr>
          <p:cNvPr id="6" name="Content Placeholder 5"/>
          <p:cNvPicPr>
            <a:picLocks noGrp="1" noChangeAspect="1"/>
          </p:cNvPicPr>
          <p:nvPr>
            <p:ph idx="1"/>
          </p:nvPr>
        </p:nvPicPr>
        <p:blipFill>
          <a:blip r:embed="rId3"/>
          <a:stretch>
            <a:fillRect/>
          </a:stretch>
        </p:blipFill>
        <p:spPr>
          <a:xfrm>
            <a:off x="144380" y="983582"/>
            <a:ext cx="8807115" cy="4890836"/>
          </a:xfrm>
        </p:spPr>
      </p:pic>
    </p:spTree>
    <p:extLst>
      <p:ext uri="{BB962C8B-B14F-4D97-AF65-F5344CB8AC3E}">
        <p14:creationId xmlns:p14="http://schemas.microsoft.com/office/powerpoint/2010/main" val="135457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Chronic fear</a:t>
            </a:r>
          </a:p>
        </p:txBody>
      </p:sp>
      <p:sp>
        <p:nvSpPr>
          <p:cNvPr id="5" name="Content Placeholder 4"/>
          <p:cNvSpPr>
            <a:spLocks noGrp="1"/>
          </p:cNvSpPr>
          <p:nvPr>
            <p:ph sz="half" idx="1"/>
          </p:nvPr>
        </p:nvSpPr>
        <p:spPr/>
        <p:txBody>
          <a:bodyPr>
            <a:normAutofit fontScale="92500" lnSpcReduction="20000"/>
          </a:bodyPr>
          <a:lstStyle/>
          <a:p>
            <a:endParaRPr lang="en-US" dirty="0"/>
          </a:p>
        </p:txBody>
      </p:sp>
      <p:sp>
        <p:nvSpPr>
          <p:cNvPr id="6" name="Content Placeholder 5"/>
          <p:cNvSpPr>
            <a:spLocks noGrp="1"/>
          </p:cNvSpPr>
          <p:nvPr>
            <p:ph sz="half" idx="2"/>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3000" dirty="0">
                <a:solidFill>
                  <a:schemeClr val="bg1"/>
                </a:solidFill>
              </a:rPr>
              <a:t>                     DREAD</a:t>
            </a:r>
          </a:p>
        </p:txBody>
      </p:sp>
      <p:pic>
        <p:nvPicPr>
          <p:cNvPr id="4" name="Picture 3"/>
          <p:cNvPicPr>
            <a:picLocks noChangeAspect="1"/>
          </p:cNvPicPr>
          <p:nvPr/>
        </p:nvPicPr>
        <p:blipFill>
          <a:blip r:embed="rId3"/>
          <a:stretch>
            <a:fillRect/>
          </a:stretch>
        </p:blipFill>
        <p:spPr>
          <a:xfrm>
            <a:off x="240255" y="1119540"/>
            <a:ext cx="8668062" cy="4755630"/>
          </a:xfrm>
          <a:prstGeom prst="rect">
            <a:avLst/>
          </a:prstGeom>
        </p:spPr>
      </p:pic>
    </p:spTree>
    <p:extLst>
      <p:ext uri="{BB962C8B-B14F-4D97-AF65-F5344CB8AC3E}">
        <p14:creationId xmlns:p14="http://schemas.microsoft.com/office/powerpoint/2010/main" val="381130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5830" y="1010654"/>
            <a:ext cx="8644689" cy="4872789"/>
          </a:xfrm>
          <a:prstGeom prst="rect">
            <a:avLst/>
          </a:prstGeom>
        </p:spPr>
      </p:pic>
      <p:sp>
        <p:nvSpPr>
          <p:cNvPr id="5" name="Title 4"/>
          <p:cNvSpPr>
            <a:spLocks noGrp="1"/>
          </p:cNvSpPr>
          <p:nvPr>
            <p:ph type="title"/>
          </p:nvPr>
        </p:nvSpPr>
        <p:spPr/>
        <p:txBody>
          <a:bodyPr/>
          <a:lstStyle/>
          <a:p>
            <a:r>
              <a:rPr lang="en-US" dirty="0">
                <a:solidFill>
                  <a:schemeClr val="bg1"/>
                </a:solidFill>
              </a:rPr>
              <a:t>Fear of someone</a:t>
            </a:r>
          </a:p>
        </p:txBody>
      </p:sp>
      <p:sp>
        <p:nvSpPr>
          <p:cNvPr id="6" name="Content Placeholder 5"/>
          <p:cNvSpPr>
            <a:spLocks noGrp="1"/>
          </p:cNvSpPr>
          <p:nvPr>
            <p:ph idx="1"/>
          </p:nvPr>
        </p:nvSpPr>
        <p:spPr/>
        <p:txBody>
          <a:bodyPr>
            <a:normAutofit/>
          </a:bodyPr>
          <a:lstStyle/>
          <a:p>
            <a:endParaRPr lang="en-US" sz="2100" dirty="0">
              <a:solidFill>
                <a:schemeClr val="bg1"/>
              </a:solidFill>
            </a:endParaRPr>
          </a:p>
          <a:p>
            <a:endParaRPr lang="en-US" sz="2100" dirty="0">
              <a:solidFill>
                <a:schemeClr val="bg1"/>
              </a:solidFill>
            </a:endParaRPr>
          </a:p>
          <a:p>
            <a:r>
              <a:rPr lang="en-US" sz="2100" dirty="0">
                <a:solidFill>
                  <a:schemeClr val="bg1"/>
                </a:solidFill>
              </a:rPr>
              <a:t>Walking on eggshells</a:t>
            </a:r>
          </a:p>
          <a:p>
            <a:r>
              <a:rPr lang="en-US" sz="2100" dirty="0">
                <a:solidFill>
                  <a:schemeClr val="bg1"/>
                </a:solidFill>
              </a:rPr>
              <a:t>Avoiding the consequences of upsetting someone</a:t>
            </a:r>
          </a:p>
          <a:p>
            <a:r>
              <a:rPr lang="en-US" sz="2100" dirty="0">
                <a:solidFill>
                  <a:schemeClr val="bg1"/>
                </a:solidFill>
              </a:rPr>
              <a:t>Threats to your safety or that of someone else</a:t>
            </a:r>
          </a:p>
          <a:p>
            <a:r>
              <a:rPr lang="en-US" sz="2100" dirty="0">
                <a:solidFill>
                  <a:schemeClr val="bg1"/>
                </a:solidFill>
              </a:rPr>
              <a:t>Coerced compliance</a:t>
            </a:r>
          </a:p>
        </p:txBody>
      </p:sp>
    </p:spTree>
    <p:extLst>
      <p:ext uri="{BB962C8B-B14F-4D97-AF65-F5344CB8AC3E}">
        <p14:creationId xmlns:p14="http://schemas.microsoft.com/office/powerpoint/2010/main" val="287874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0370629"/>
              </p:ext>
            </p:extLst>
          </p:nvPr>
        </p:nvGraphicFramePr>
        <p:xfrm>
          <a:off x="0" y="1773238"/>
          <a:ext cx="7564438"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00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31800" y="6585972"/>
            <a:ext cx="6299200" cy="0"/>
          </a:xfrm>
          <a:prstGeom prst="line">
            <a:avLst/>
          </a:prstGeom>
          <a:ln w="12700">
            <a:solidFill>
              <a:srgbClr val="1C466F"/>
            </a:solidFill>
          </a:ln>
          <a:effectLst/>
        </p:spPr>
        <p:style>
          <a:lnRef idx="2">
            <a:schemeClr val="accent1"/>
          </a:lnRef>
          <a:fillRef idx="0">
            <a:schemeClr val="accent1"/>
          </a:fillRef>
          <a:effectRef idx="1">
            <a:schemeClr val="accent1"/>
          </a:effectRef>
          <a:fontRef idx="minor">
            <a:schemeClr val="tx1"/>
          </a:fontRef>
        </p:style>
      </p:cxnSp>
      <p:sp>
        <p:nvSpPr>
          <p:cNvPr id="13" name="Title 12"/>
          <p:cNvSpPr>
            <a:spLocks noGrp="1"/>
          </p:cNvSpPr>
          <p:nvPr>
            <p:ph type="title"/>
          </p:nvPr>
        </p:nvSpPr>
        <p:spPr/>
        <p:txBody>
          <a:bodyPr>
            <a:normAutofit/>
          </a:bodyPr>
          <a:lstStyle/>
          <a:p>
            <a:r>
              <a:rPr lang="en-GB" sz="3600" dirty="0">
                <a:solidFill>
                  <a:schemeClr val="bg1"/>
                </a:solidFill>
              </a:rPr>
              <a:t>What is Domestic Abuse?</a:t>
            </a:r>
          </a:p>
        </p:txBody>
      </p:sp>
      <p:sp>
        <p:nvSpPr>
          <p:cNvPr id="14" name="Content Placeholder 13"/>
          <p:cNvSpPr>
            <a:spLocks noGrp="1"/>
          </p:cNvSpPr>
          <p:nvPr>
            <p:ph idx="1"/>
          </p:nvPr>
        </p:nvSpPr>
        <p:spPr>
          <a:xfrm>
            <a:off x="430305" y="1347849"/>
            <a:ext cx="8316820" cy="4778316"/>
          </a:xfrm>
        </p:spPr>
        <p:txBody>
          <a:bodyPr>
            <a:normAutofit/>
          </a:bodyPr>
          <a:lstStyle/>
          <a:p>
            <a:pPr>
              <a:buNone/>
            </a:pPr>
            <a:r>
              <a:rPr lang="en-GB" b="1" dirty="0"/>
              <a:t>	</a:t>
            </a:r>
            <a:r>
              <a:rPr lang="en-GB" dirty="0">
                <a:solidFill>
                  <a:schemeClr val="bg1"/>
                </a:solidFill>
              </a:rPr>
              <a:t>Any incident or pattern of incidents of </a:t>
            </a:r>
            <a:r>
              <a:rPr lang="en-GB" b="1" dirty="0">
                <a:solidFill>
                  <a:schemeClr val="bg1"/>
                </a:solidFill>
              </a:rPr>
              <a:t>controlling</a:t>
            </a:r>
            <a:r>
              <a:rPr lang="en-GB" dirty="0">
                <a:solidFill>
                  <a:schemeClr val="bg1"/>
                </a:solidFill>
              </a:rPr>
              <a:t>, </a:t>
            </a:r>
            <a:r>
              <a:rPr lang="en-GB" b="1" dirty="0">
                <a:solidFill>
                  <a:schemeClr val="bg1"/>
                </a:solidFill>
              </a:rPr>
              <a:t>coercive</a:t>
            </a:r>
            <a:r>
              <a:rPr lang="en-GB" dirty="0">
                <a:solidFill>
                  <a:schemeClr val="bg1"/>
                </a:solidFill>
              </a:rPr>
              <a:t> or threatening behaviour,  violence or abuse between those </a:t>
            </a:r>
            <a:r>
              <a:rPr lang="en-GB" b="1" dirty="0">
                <a:solidFill>
                  <a:schemeClr val="bg1"/>
                </a:solidFill>
              </a:rPr>
              <a:t>aged 16 </a:t>
            </a:r>
            <a:r>
              <a:rPr lang="en-GB" dirty="0">
                <a:solidFill>
                  <a:schemeClr val="bg1"/>
                </a:solidFill>
              </a:rPr>
              <a:t>or over who are or have been intimate partners or family members regardless of gender or sexuality. This can encompass but is not limited to the following types of abuse:</a:t>
            </a:r>
          </a:p>
          <a:p>
            <a:pPr lvl="1"/>
            <a:r>
              <a:rPr lang="en-GB" dirty="0">
                <a:solidFill>
                  <a:schemeClr val="bg1"/>
                </a:solidFill>
              </a:rPr>
              <a:t>psychological </a:t>
            </a:r>
          </a:p>
          <a:p>
            <a:pPr lvl="1"/>
            <a:r>
              <a:rPr lang="en-GB" dirty="0">
                <a:solidFill>
                  <a:schemeClr val="bg1"/>
                </a:solidFill>
              </a:rPr>
              <a:t>physical  </a:t>
            </a:r>
          </a:p>
          <a:p>
            <a:pPr lvl="1"/>
            <a:r>
              <a:rPr lang="en-GB" dirty="0">
                <a:solidFill>
                  <a:schemeClr val="bg1"/>
                </a:solidFill>
              </a:rPr>
              <a:t>sexual </a:t>
            </a:r>
          </a:p>
          <a:p>
            <a:pPr lvl="1"/>
            <a:r>
              <a:rPr lang="en-GB" dirty="0">
                <a:solidFill>
                  <a:schemeClr val="bg1"/>
                </a:solidFill>
              </a:rPr>
              <a:t>financial </a:t>
            </a:r>
          </a:p>
          <a:p>
            <a:pPr lvl="1"/>
            <a:r>
              <a:rPr lang="en-GB" dirty="0">
                <a:solidFill>
                  <a:schemeClr val="bg1"/>
                </a:solidFill>
              </a:rPr>
              <a:t>emotional 	</a:t>
            </a:r>
          </a:p>
          <a:p>
            <a:r>
              <a:rPr lang="en-GB" dirty="0">
                <a:solidFill>
                  <a:schemeClr val="bg1"/>
                </a:solidFill>
              </a:rPr>
              <a:t>	This definition, which is not a legal definition,  includes so called 'honour’ based violence, female genital mutilation (FGM) and forced marriage, and is clear that victims are not confined to one gender or ethnic group.</a:t>
            </a:r>
          </a:p>
          <a:p>
            <a:endParaRPr lang="en-GB" dirty="0"/>
          </a:p>
        </p:txBody>
      </p:sp>
      <p:sp>
        <p:nvSpPr>
          <p:cNvPr id="15" name="Text Placeholder 1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64515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EF3D2-4D1C-4817-B2E6-2C73A74618E4}"/>
              </a:ext>
            </a:extLst>
          </p:cNvPr>
          <p:cNvSpPr>
            <a:spLocks noGrp="1"/>
          </p:cNvSpPr>
          <p:nvPr>
            <p:ph type="title"/>
          </p:nvPr>
        </p:nvSpPr>
        <p:spPr/>
        <p:txBody>
          <a:bodyPr/>
          <a:lstStyle/>
          <a:p>
            <a:r>
              <a:rPr lang="en-GB" dirty="0">
                <a:solidFill>
                  <a:schemeClr val="bg1"/>
                </a:solidFill>
              </a:rPr>
              <a:t>Methods of Coercive Control</a:t>
            </a:r>
          </a:p>
        </p:txBody>
      </p:sp>
      <p:sp>
        <p:nvSpPr>
          <p:cNvPr id="3" name="Content Placeholder 2">
            <a:extLst>
              <a:ext uri="{FF2B5EF4-FFF2-40B4-BE49-F238E27FC236}">
                <a16:creationId xmlns:a16="http://schemas.microsoft.com/office/drawing/2014/main" xmlns="" id="{81BF952E-74EF-4B78-964E-D34C6AD89CF8}"/>
              </a:ext>
            </a:extLst>
          </p:cNvPr>
          <p:cNvSpPr>
            <a:spLocks noGrp="1"/>
          </p:cNvSpPr>
          <p:nvPr>
            <p:ph idx="1"/>
          </p:nvPr>
        </p:nvSpPr>
        <p:spPr/>
        <p:txBody>
          <a:bodyPr>
            <a:normAutofit fontScale="85000" lnSpcReduction="20000"/>
          </a:bodyPr>
          <a:lstStyle/>
          <a:p>
            <a:r>
              <a:rPr lang="en-GB" sz="2200" dirty="0">
                <a:solidFill>
                  <a:schemeClr val="bg1"/>
                </a:solidFill>
              </a:rPr>
              <a:t>Violence</a:t>
            </a:r>
          </a:p>
          <a:p>
            <a:endParaRPr lang="en-GB" sz="2200" dirty="0">
              <a:solidFill>
                <a:schemeClr val="bg1"/>
              </a:solidFill>
            </a:endParaRPr>
          </a:p>
          <a:p>
            <a:r>
              <a:rPr lang="en-GB" sz="2200" dirty="0">
                <a:solidFill>
                  <a:schemeClr val="bg1"/>
                </a:solidFill>
              </a:rPr>
              <a:t>Threats of violence, threats to kill, threats to commit suicide</a:t>
            </a:r>
          </a:p>
          <a:p>
            <a:endParaRPr lang="en-GB" sz="2200" dirty="0">
              <a:solidFill>
                <a:schemeClr val="bg1"/>
              </a:solidFill>
            </a:endParaRPr>
          </a:p>
          <a:p>
            <a:r>
              <a:rPr lang="en-GB" sz="2200" dirty="0">
                <a:solidFill>
                  <a:schemeClr val="bg1"/>
                </a:solidFill>
              </a:rPr>
              <a:t>Threats to family, friends, children, pets</a:t>
            </a:r>
          </a:p>
          <a:p>
            <a:endParaRPr lang="en-GB" sz="2200" dirty="0">
              <a:solidFill>
                <a:schemeClr val="bg1"/>
              </a:solidFill>
            </a:endParaRPr>
          </a:p>
          <a:p>
            <a:r>
              <a:rPr lang="en-GB" sz="2200" dirty="0">
                <a:solidFill>
                  <a:schemeClr val="bg1"/>
                </a:solidFill>
              </a:rPr>
              <a:t>Temper tantrums, sulking,</a:t>
            </a:r>
          </a:p>
          <a:p>
            <a:endParaRPr lang="en-GB" sz="2200" dirty="0">
              <a:solidFill>
                <a:schemeClr val="bg1"/>
              </a:solidFill>
            </a:endParaRPr>
          </a:p>
          <a:p>
            <a:r>
              <a:rPr lang="en-GB" sz="2200" dirty="0">
                <a:solidFill>
                  <a:schemeClr val="bg1"/>
                </a:solidFill>
              </a:rPr>
              <a:t>Removing resources</a:t>
            </a:r>
          </a:p>
          <a:p>
            <a:endParaRPr lang="en-GB" sz="2200" dirty="0">
              <a:solidFill>
                <a:schemeClr val="bg1"/>
              </a:solidFill>
            </a:endParaRPr>
          </a:p>
          <a:p>
            <a:r>
              <a:rPr lang="en-GB" sz="2200" dirty="0">
                <a:solidFill>
                  <a:schemeClr val="bg1"/>
                </a:solidFill>
              </a:rPr>
              <a:t>Crying, begging, apologising</a:t>
            </a:r>
          </a:p>
          <a:p>
            <a:endParaRPr lang="en-GB" sz="2200" dirty="0">
              <a:solidFill>
                <a:schemeClr val="bg1"/>
              </a:solidFill>
            </a:endParaRPr>
          </a:p>
          <a:p>
            <a:r>
              <a:rPr lang="en-GB" sz="2200" dirty="0">
                <a:solidFill>
                  <a:schemeClr val="bg1"/>
                </a:solidFill>
              </a:rPr>
              <a:t>Stalking</a:t>
            </a:r>
          </a:p>
          <a:p>
            <a:pPr marL="0" indent="0">
              <a:buNone/>
            </a:pPr>
            <a:endParaRPr lang="en-GB" sz="2200" dirty="0">
              <a:solidFill>
                <a:schemeClr val="bg1"/>
              </a:solidFill>
            </a:endParaRPr>
          </a:p>
          <a:p>
            <a:r>
              <a:rPr lang="en-GB" sz="2200" dirty="0">
                <a:solidFill>
                  <a:schemeClr val="bg1"/>
                </a:solidFill>
              </a:rPr>
              <a:t>Intimidation </a:t>
            </a:r>
          </a:p>
          <a:p>
            <a:endParaRPr lang="en-GB" dirty="0"/>
          </a:p>
        </p:txBody>
      </p:sp>
      <p:sp>
        <p:nvSpPr>
          <p:cNvPr id="4" name="Text Placeholder 3">
            <a:extLst>
              <a:ext uri="{FF2B5EF4-FFF2-40B4-BE49-F238E27FC236}">
                <a16:creationId xmlns:a16="http://schemas.microsoft.com/office/drawing/2014/main" xmlns="" id="{70AFA689-071A-4461-AE99-F44DFDF8C46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2482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4006877" y="1103757"/>
            <a:ext cx="4867841" cy="2647950"/>
          </a:xfrm>
        </p:spPr>
      </p:pic>
      <p:pic>
        <p:nvPicPr>
          <p:cNvPr id="6" name="Picture 5"/>
          <p:cNvPicPr>
            <a:picLocks noChangeAspect="1"/>
          </p:cNvPicPr>
          <p:nvPr/>
        </p:nvPicPr>
        <p:blipFill>
          <a:blip r:embed="rId4"/>
          <a:stretch>
            <a:fillRect/>
          </a:stretch>
        </p:blipFill>
        <p:spPr>
          <a:xfrm>
            <a:off x="2763865" y="3910775"/>
            <a:ext cx="3198785" cy="1838325"/>
          </a:xfrm>
          <a:prstGeom prst="rect">
            <a:avLst/>
          </a:prstGeom>
        </p:spPr>
      </p:pic>
      <p:pic>
        <p:nvPicPr>
          <p:cNvPr id="7" name="Picture 6"/>
          <p:cNvPicPr>
            <a:picLocks noChangeAspect="1"/>
          </p:cNvPicPr>
          <p:nvPr/>
        </p:nvPicPr>
        <p:blipFill>
          <a:blip r:embed="rId5"/>
          <a:stretch>
            <a:fillRect/>
          </a:stretch>
        </p:blipFill>
        <p:spPr>
          <a:xfrm>
            <a:off x="295464" y="3836765"/>
            <a:ext cx="2333625" cy="1962150"/>
          </a:xfrm>
          <a:prstGeom prst="rect">
            <a:avLst/>
          </a:prstGeom>
        </p:spPr>
      </p:pic>
      <p:pic>
        <p:nvPicPr>
          <p:cNvPr id="8" name="Picture 7"/>
          <p:cNvPicPr>
            <a:picLocks noChangeAspect="1"/>
          </p:cNvPicPr>
          <p:nvPr/>
        </p:nvPicPr>
        <p:blipFill>
          <a:blip r:embed="rId6"/>
          <a:stretch>
            <a:fillRect/>
          </a:stretch>
        </p:blipFill>
        <p:spPr>
          <a:xfrm>
            <a:off x="6097425" y="3836765"/>
            <a:ext cx="2777293" cy="1895475"/>
          </a:xfrm>
          <a:prstGeom prst="rect">
            <a:avLst/>
          </a:prstGeom>
        </p:spPr>
      </p:pic>
      <p:pic>
        <p:nvPicPr>
          <p:cNvPr id="9" name="Picture 8"/>
          <p:cNvPicPr>
            <a:picLocks noChangeAspect="1"/>
          </p:cNvPicPr>
          <p:nvPr/>
        </p:nvPicPr>
        <p:blipFill>
          <a:blip r:embed="rId7"/>
          <a:stretch>
            <a:fillRect/>
          </a:stretch>
        </p:blipFill>
        <p:spPr>
          <a:xfrm>
            <a:off x="185737" y="1103757"/>
            <a:ext cx="3719513" cy="2647950"/>
          </a:xfrm>
          <a:prstGeom prst="rect">
            <a:avLst/>
          </a:prstGeom>
        </p:spPr>
      </p:pic>
    </p:spTree>
    <p:extLst>
      <p:ext uri="{BB962C8B-B14F-4D97-AF65-F5344CB8AC3E}">
        <p14:creationId xmlns:p14="http://schemas.microsoft.com/office/powerpoint/2010/main" val="235642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rPr>
              <a:t>Case Study: Oscar </a:t>
            </a:r>
            <a:r>
              <a:rPr lang="en-US" sz="3200" dirty="0" err="1">
                <a:solidFill>
                  <a:schemeClr val="bg1"/>
                </a:solidFill>
              </a:rPr>
              <a:t>Pistorius</a:t>
            </a:r>
            <a:endParaRPr lang="en-US" sz="3200" dirty="0">
              <a:solidFill>
                <a:schemeClr val="bg1"/>
              </a:solidFill>
            </a:endParaRPr>
          </a:p>
        </p:txBody>
      </p:sp>
      <p:pic>
        <p:nvPicPr>
          <p:cNvPr id="5" name="Content Placeholder 4"/>
          <p:cNvPicPr>
            <a:picLocks noGrp="1" noChangeAspect="1"/>
          </p:cNvPicPr>
          <p:nvPr>
            <p:ph sz="half" idx="1"/>
          </p:nvPr>
        </p:nvPicPr>
        <p:blipFill>
          <a:blip r:embed="rId3"/>
          <a:stretch>
            <a:fillRect/>
          </a:stretch>
        </p:blipFill>
        <p:spPr>
          <a:xfrm>
            <a:off x="1227373" y="1584325"/>
            <a:ext cx="2472854" cy="3397250"/>
          </a:xfrm>
        </p:spPr>
      </p:pic>
      <p:sp>
        <p:nvSpPr>
          <p:cNvPr id="4" name="Content Placeholder 3"/>
          <p:cNvSpPr>
            <a:spLocks noGrp="1"/>
          </p:cNvSpPr>
          <p:nvPr>
            <p:ph sz="half" idx="2"/>
          </p:nvPr>
        </p:nvSpPr>
        <p:spPr>
          <a:xfrm>
            <a:off x="4643442" y="1583891"/>
            <a:ext cx="4103687" cy="4303342"/>
          </a:xfrm>
        </p:spPr>
        <p:txBody>
          <a:bodyPr>
            <a:normAutofit fontScale="70000" lnSpcReduction="20000"/>
          </a:bodyPr>
          <a:lstStyle/>
          <a:p>
            <a:r>
              <a:rPr lang="en-US" dirty="0">
                <a:solidFill>
                  <a:schemeClr val="bg1"/>
                </a:solidFill>
              </a:rPr>
              <a:t>Reeva Steenkamp sent messages to Pistorius saying she was afraid of him</a:t>
            </a:r>
          </a:p>
          <a:p>
            <a:endParaRPr lang="en-US" dirty="0">
              <a:solidFill>
                <a:schemeClr val="bg1"/>
              </a:solidFill>
            </a:endParaRPr>
          </a:p>
          <a:p>
            <a:r>
              <a:rPr lang="en-US" dirty="0">
                <a:solidFill>
                  <a:schemeClr val="bg1"/>
                </a:solidFill>
              </a:rPr>
              <a:t>A previous girlfriend said she was scared of him and would hide his gun</a:t>
            </a:r>
          </a:p>
          <a:p>
            <a:endParaRPr lang="en-US" dirty="0">
              <a:solidFill>
                <a:schemeClr val="bg1"/>
              </a:solidFill>
            </a:endParaRPr>
          </a:p>
          <a:p>
            <a:r>
              <a:rPr lang="en-US" dirty="0">
                <a:solidFill>
                  <a:schemeClr val="bg1"/>
                </a:solidFill>
              </a:rPr>
              <a:t>Excessively jealous</a:t>
            </a:r>
          </a:p>
          <a:p>
            <a:endParaRPr lang="en-US" dirty="0">
              <a:solidFill>
                <a:schemeClr val="bg1"/>
              </a:solidFill>
            </a:endParaRPr>
          </a:p>
          <a:p>
            <a:r>
              <a:rPr lang="en-US" dirty="0">
                <a:solidFill>
                  <a:schemeClr val="bg1"/>
                </a:solidFill>
              </a:rPr>
              <a:t>Would call parents 10 times a day to check where she was</a:t>
            </a:r>
          </a:p>
          <a:p>
            <a:endParaRPr lang="en-US" dirty="0">
              <a:solidFill>
                <a:schemeClr val="bg1"/>
              </a:solidFill>
            </a:endParaRPr>
          </a:p>
          <a:p>
            <a:r>
              <a:rPr lang="en-US" dirty="0">
                <a:solidFill>
                  <a:schemeClr val="bg1"/>
                </a:solidFill>
              </a:rPr>
              <a:t>700 calls in one month checking her whereabouts</a:t>
            </a:r>
          </a:p>
          <a:p>
            <a:endParaRPr lang="en-US" dirty="0">
              <a:solidFill>
                <a:schemeClr val="bg1"/>
              </a:solidFill>
            </a:endParaRPr>
          </a:p>
          <a:p>
            <a:r>
              <a:rPr lang="en-US" dirty="0">
                <a:solidFill>
                  <a:schemeClr val="bg1"/>
                </a:solidFill>
              </a:rPr>
              <a:t>Would lock the doors to make sure she couldn’t go out</a:t>
            </a:r>
          </a:p>
        </p:txBody>
      </p:sp>
    </p:spTree>
    <p:extLst>
      <p:ext uri="{BB962C8B-B14F-4D97-AF65-F5344CB8AC3E}">
        <p14:creationId xmlns:p14="http://schemas.microsoft.com/office/powerpoint/2010/main" val="124563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rPr>
              <a:t>Case study: Mick Philpott</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3168" y="2427732"/>
            <a:ext cx="3664622" cy="305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924" y="2503171"/>
            <a:ext cx="3664622" cy="29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95584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C8541-9E63-4D6D-8314-6A6C2F00F6D5}"/>
              </a:ext>
            </a:extLst>
          </p:cNvPr>
          <p:cNvSpPr>
            <a:spLocks noGrp="1"/>
          </p:cNvSpPr>
          <p:nvPr>
            <p:ph type="title"/>
          </p:nvPr>
        </p:nvSpPr>
        <p:spPr/>
        <p:txBody>
          <a:bodyPr>
            <a:normAutofit/>
          </a:bodyPr>
          <a:lstStyle/>
          <a:p>
            <a:r>
              <a:rPr lang="en-GB" sz="3200" dirty="0" smtClean="0">
                <a:solidFill>
                  <a:schemeClr val="bg1"/>
                </a:solidFill>
              </a:rPr>
              <a:t>Domestic Violence in older people</a:t>
            </a:r>
            <a:endParaRPr lang="en-GB" sz="3200" dirty="0">
              <a:solidFill>
                <a:schemeClr val="bg1"/>
              </a:solidFill>
            </a:endParaRPr>
          </a:p>
        </p:txBody>
      </p:sp>
      <p:sp>
        <p:nvSpPr>
          <p:cNvPr id="3" name="Content Placeholder 2">
            <a:extLst>
              <a:ext uri="{FF2B5EF4-FFF2-40B4-BE49-F238E27FC236}">
                <a16:creationId xmlns:a16="http://schemas.microsoft.com/office/drawing/2014/main" xmlns="" id="{71AA1D08-A560-4E49-842E-C821EA9B0549}"/>
              </a:ext>
            </a:extLst>
          </p:cNvPr>
          <p:cNvSpPr>
            <a:spLocks noGrp="1"/>
          </p:cNvSpPr>
          <p:nvPr>
            <p:ph idx="1"/>
          </p:nvPr>
        </p:nvSpPr>
        <p:spPr/>
        <p:txBody>
          <a:bodyPr>
            <a:normAutofit/>
          </a:bodyPr>
          <a:lstStyle/>
          <a:p>
            <a:pPr marL="0" indent="0">
              <a:buNone/>
            </a:pPr>
            <a:r>
              <a:rPr lang="en-GB" sz="2000" dirty="0">
                <a:solidFill>
                  <a:schemeClr val="bg1"/>
                </a:solidFill>
              </a:rPr>
              <a:t>Assumptions about age can mean that when older people are seen to be injured, unhappy, depressed or have other difficulties, these are presumed to be the result of health or social care needs. </a:t>
            </a:r>
            <a:endParaRPr lang="en-GB" sz="2000" dirty="0" smtClean="0">
              <a:solidFill>
                <a:schemeClr val="bg1"/>
              </a:solidFill>
            </a:endParaRPr>
          </a:p>
          <a:p>
            <a:pPr marL="0" indent="0">
              <a:buNone/>
            </a:pPr>
            <a:endParaRPr lang="en-GB" sz="2000" dirty="0">
              <a:solidFill>
                <a:schemeClr val="bg1"/>
              </a:solidFill>
            </a:endParaRPr>
          </a:p>
          <a:p>
            <a:pPr marL="0" indent="0">
              <a:buNone/>
            </a:pPr>
            <a:r>
              <a:rPr lang="en-GB" sz="2000" dirty="0" smtClean="0">
                <a:solidFill>
                  <a:schemeClr val="bg1"/>
                </a:solidFill>
              </a:rPr>
              <a:t>This </a:t>
            </a:r>
            <a:r>
              <a:rPr lang="en-GB" sz="2000" dirty="0">
                <a:solidFill>
                  <a:schemeClr val="bg1"/>
                </a:solidFill>
              </a:rPr>
              <a:t>can mean that signs of domestic abuse are missed. </a:t>
            </a:r>
            <a:endParaRPr lang="en-GB" sz="2000" dirty="0" smtClean="0">
              <a:solidFill>
                <a:schemeClr val="bg1"/>
              </a:solidFill>
            </a:endParaRPr>
          </a:p>
          <a:p>
            <a:pPr marL="0" indent="0">
              <a:buNone/>
            </a:pPr>
            <a:endParaRPr lang="en-GB" sz="2000" dirty="0">
              <a:solidFill>
                <a:schemeClr val="bg1"/>
              </a:solidFill>
            </a:endParaRPr>
          </a:p>
          <a:p>
            <a:pPr marL="0" indent="0">
              <a:buNone/>
            </a:pPr>
            <a:r>
              <a:rPr lang="en-GB" sz="2000" dirty="0" smtClean="0">
                <a:solidFill>
                  <a:schemeClr val="bg1"/>
                </a:solidFill>
              </a:rPr>
              <a:t>Professionals </a:t>
            </a:r>
            <a:r>
              <a:rPr lang="en-GB" sz="2000" dirty="0">
                <a:solidFill>
                  <a:schemeClr val="bg1"/>
                </a:solidFill>
              </a:rPr>
              <a:t>should take great care to assess older people, along with other groups, in a person-centred way, asking open questions and enabling the person to identify their needs. </a:t>
            </a:r>
            <a:endParaRPr lang="en-GB" sz="2000" dirty="0" smtClean="0">
              <a:solidFill>
                <a:schemeClr val="bg1"/>
              </a:solidFill>
            </a:endParaRPr>
          </a:p>
          <a:p>
            <a:pPr marL="0" indent="0">
              <a:buNone/>
            </a:pPr>
            <a:endParaRPr lang="en-GB" sz="2000" dirty="0">
              <a:solidFill>
                <a:schemeClr val="bg1"/>
              </a:solidFill>
            </a:endParaRPr>
          </a:p>
          <a:p>
            <a:pPr marL="0" indent="0">
              <a:buNone/>
            </a:pPr>
            <a:r>
              <a:rPr lang="en-GB" sz="2000" dirty="0" smtClean="0">
                <a:solidFill>
                  <a:schemeClr val="bg1"/>
                </a:solidFill>
              </a:rPr>
              <a:t>It </a:t>
            </a:r>
            <a:r>
              <a:rPr lang="en-GB" sz="2000" dirty="0">
                <a:solidFill>
                  <a:schemeClr val="bg1"/>
                </a:solidFill>
              </a:rPr>
              <a:t>is important to avoid judgements based on stereotypical expectations of the needs of older people and the services they require. </a:t>
            </a:r>
            <a:endParaRPr lang="en-GB" dirty="0">
              <a:solidFill>
                <a:schemeClr val="bg1"/>
              </a:solidFill>
            </a:endParaRPr>
          </a:p>
        </p:txBody>
      </p:sp>
      <p:sp>
        <p:nvSpPr>
          <p:cNvPr id="4" name="Text Placeholder 3">
            <a:extLst>
              <a:ext uri="{FF2B5EF4-FFF2-40B4-BE49-F238E27FC236}">
                <a16:creationId xmlns:a16="http://schemas.microsoft.com/office/drawing/2014/main" xmlns="" id="{B7117F81-4036-40D0-8B0E-BACC0DBF724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955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Indicators </a:t>
            </a:r>
          </a:p>
        </p:txBody>
      </p:sp>
      <p:sp>
        <p:nvSpPr>
          <p:cNvPr id="3" name="Content Placeholder 2"/>
          <p:cNvSpPr>
            <a:spLocks noGrp="1"/>
          </p:cNvSpPr>
          <p:nvPr>
            <p:ph idx="1"/>
          </p:nvPr>
        </p:nvSpPr>
        <p:spPr>
          <a:xfrm>
            <a:off x="431804" y="1600201"/>
            <a:ext cx="8315325" cy="4227843"/>
          </a:xfrm>
        </p:spPr>
        <p:txBody>
          <a:bodyPr/>
          <a:lstStyle/>
          <a:p>
            <a:pPr marL="0" indent="0">
              <a:buNone/>
            </a:pPr>
            <a:endParaRPr lang="en-GB" dirty="0"/>
          </a:p>
          <a:p>
            <a:r>
              <a:rPr lang="en-GB" dirty="0">
                <a:solidFill>
                  <a:schemeClr val="bg1"/>
                </a:solidFill>
              </a:rPr>
              <a:t>Physical injuries </a:t>
            </a:r>
          </a:p>
          <a:p>
            <a:r>
              <a:rPr lang="en-GB" dirty="0">
                <a:solidFill>
                  <a:schemeClr val="bg1"/>
                </a:solidFill>
              </a:rPr>
              <a:t>Changes in behaviour </a:t>
            </a:r>
          </a:p>
          <a:p>
            <a:r>
              <a:rPr lang="en-GB" dirty="0">
                <a:solidFill>
                  <a:schemeClr val="bg1"/>
                </a:solidFill>
              </a:rPr>
              <a:t>Repeated missed appointments </a:t>
            </a:r>
          </a:p>
          <a:p>
            <a:r>
              <a:rPr lang="en-GB" dirty="0">
                <a:solidFill>
                  <a:schemeClr val="bg1"/>
                </a:solidFill>
              </a:rPr>
              <a:t>Fear of partner/family member’s responses to things they do </a:t>
            </a:r>
          </a:p>
          <a:p>
            <a:r>
              <a:rPr lang="en-GB" dirty="0">
                <a:solidFill>
                  <a:schemeClr val="bg1"/>
                </a:solidFill>
              </a:rPr>
              <a:t>Partner/family member monitoring them closely e.g. attending appointments, texting or calling all the time </a:t>
            </a:r>
          </a:p>
          <a:p>
            <a:r>
              <a:rPr lang="en-GB" dirty="0">
                <a:solidFill>
                  <a:schemeClr val="bg1"/>
                </a:solidFill>
              </a:rPr>
              <a:t>Partner’s jealousy </a:t>
            </a:r>
          </a:p>
          <a:p>
            <a:r>
              <a:rPr lang="en-GB" dirty="0">
                <a:solidFill>
                  <a:schemeClr val="bg1"/>
                </a:solidFill>
              </a:rPr>
              <a:t>Begins/increases alcohol or drug use </a:t>
            </a:r>
          </a:p>
          <a:p>
            <a:r>
              <a:rPr lang="en-GB" dirty="0">
                <a:solidFill>
                  <a:schemeClr val="bg1"/>
                </a:solidFill>
              </a:rPr>
              <a:t>Stops spending time with peers (other than partner) </a:t>
            </a:r>
          </a:p>
          <a:p>
            <a:r>
              <a:rPr lang="en-GB" dirty="0">
                <a:solidFill>
                  <a:schemeClr val="bg1"/>
                </a:solidFill>
              </a:rPr>
              <a:t>Unable to access money</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517AF-0663-4B9C-BE26-013FE4E5B549}"/>
              </a:ext>
            </a:extLst>
          </p:cNvPr>
          <p:cNvSpPr>
            <a:spLocks noGrp="1"/>
          </p:cNvSpPr>
          <p:nvPr>
            <p:ph type="title"/>
          </p:nvPr>
        </p:nvSpPr>
        <p:spPr/>
        <p:txBody>
          <a:bodyPr/>
          <a:lstStyle/>
          <a:p>
            <a:r>
              <a:rPr lang="en-GB" dirty="0">
                <a:solidFill>
                  <a:schemeClr val="bg1"/>
                </a:solidFill>
              </a:rPr>
              <a:t>Who Can Help?</a:t>
            </a:r>
          </a:p>
        </p:txBody>
      </p:sp>
      <p:sp>
        <p:nvSpPr>
          <p:cNvPr id="3" name="Content Placeholder 2">
            <a:extLst>
              <a:ext uri="{FF2B5EF4-FFF2-40B4-BE49-F238E27FC236}">
                <a16:creationId xmlns:a16="http://schemas.microsoft.com/office/drawing/2014/main" xmlns="" id="{EA202F0B-D567-4952-AD50-5DDFE5D3DEF7}"/>
              </a:ext>
            </a:extLst>
          </p:cNvPr>
          <p:cNvSpPr>
            <a:spLocks noGrp="1"/>
          </p:cNvSpPr>
          <p:nvPr>
            <p:ph sz="half" idx="1"/>
          </p:nvPr>
        </p:nvSpPr>
        <p:spPr/>
        <p:txBody>
          <a:bodyPr>
            <a:normAutofit fontScale="92500" lnSpcReduction="10000"/>
          </a:bodyPr>
          <a:lstStyle/>
          <a:p>
            <a:pPr marL="0" indent="0">
              <a:buNone/>
            </a:pPr>
            <a:r>
              <a:rPr lang="en-GB" dirty="0">
                <a:solidFill>
                  <a:schemeClr val="bg1"/>
                </a:solidFill>
              </a:rPr>
              <a:t>Dorset Outreach </a:t>
            </a:r>
          </a:p>
          <a:p>
            <a:pPr marL="0" indent="0">
              <a:buNone/>
            </a:pPr>
            <a:r>
              <a:rPr lang="en-GB" dirty="0">
                <a:solidFill>
                  <a:schemeClr val="bg1"/>
                </a:solidFill>
              </a:rPr>
              <a:t>0800 032 5204</a:t>
            </a:r>
          </a:p>
          <a:p>
            <a:pPr marL="0" indent="0">
              <a:buNone/>
            </a:pPr>
            <a:endParaRPr lang="en-GB" dirty="0">
              <a:solidFill>
                <a:schemeClr val="bg1"/>
              </a:solidFill>
            </a:endParaRPr>
          </a:p>
          <a:p>
            <a:pPr marL="0" indent="0">
              <a:buNone/>
            </a:pPr>
            <a:r>
              <a:rPr lang="en-GB" dirty="0">
                <a:solidFill>
                  <a:schemeClr val="bg1"/>
                </a:solidFill>
              </a:rPr>
              <a:t>Victim Support </a:t>
            </a:r>
          </a:p>
          <a:p>
            <a:pPr marL="0" indent="0">
              <a:buNone/>
            </a:pPr>
            <a:r>
              <a:rPr lang="en-GB" dirty="0">
                <a:solidFill>
                  <a:schemeClr val="bg1"/>
                </a:solidFill>
              </a:rPr>
              <a:t>0300 3030 163</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Dorset Police</a:t>
            </a:r>
          </a:p>
          <a:p>
            <a:pPr marL="0" indent="0">
              <a:buNone/>
            </a:pPr>
            <a:r>
              <a:rPr lang="en-GB" dirty="0">
                <a:solidFill>
                  <a:schemeClr val="bg1"/>
                </a:solidFill>
              </a:rPr>
              <a:t>999 or 101</a:t>
            </a:r>
          </a:p>
        </p:txBody>
      </p:sp>
      <p:sp>
        <p:nvSpPr>
          <p:cNvPr id="4" name="Content Placeholder 3">
            <a:extLst>
              <a:ext uri="{FF2B5EF4-FFF2-40B4-BE49-F238E27FC236}">
                <a16:creationId xmlns:a16="http://schemas.microsoft.com/office/drawing/2014/main" xmlns="" id="{4672531D-5536-4765-995F-C4D767D34282}"/>
              </a:ext>
            </a:extLst>
          </p:cNvPr>
          <p:cNvSpPr>
            <a:spLocks noGrp="1"/>
          </p:cNvSpPr>
          <p:nvPr>
            <p:ph sz="half" idx="2"/>
          </p:nvPr>
        </p:nvSpPr>
        <p:spPr/>
        <p:txBody>
          <a:bodyPr>
            <a:normAutofit fontScale="92500" lnSpcReduction="10000"/>
          </a:bodyPr>
          <a:lstStyle/>
          <a:p>
            <a:pPr marL="0" indent="0">
              <a:buNone/>
            </a:pPr>
            <a:r>
              <a:rPr lang="en-GB" dirty="0">
                <a:solidFill>
                  <a:schemeClr val="bg1"/>
                </a:solidFill>
              </a:rPr>
              <a:t>Bournemouth Outreach </a:t>
            </a:r>
          </a:p>
          <a:p>
            <a:pPr marL="0" indent="0">
              <a:buNone/>
            </a:pPr>
            <a:r>
              <a:rPr lang="en-GB" dirty="0">
                <a:solidFill>
                  <a:schemeClr val="bg1"/>
                </a:solidFill>
              </a:rPr>
              <a:t>01202 547 755</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Poole Outreach</a:t>
            </a:r>
          </a:p>
          <a:p>
            <a:pPr marL="0" indent="0">
              <a:buNone/>
            </a:pPr>
            <a:r>
              <a:rPr lang="en-GB" dirty="0">
                <a:solidFill>
                  <a:schemeClr val="bg1"/>
                </a:solidFill>
              </a:rPr>
              <a:t>01202 710 777</a:t>
            </a:r>
          </a:p>
        </p:txBody>
      </p:sp>
    </p:spTree>
    <p:extLst>
      <p:ext uri="{BB962C8B-B14F-4D97-AF65-F5344CB8AC3E}">
        <p14:creationId xmlns:p14="http://schemas.microsoft.com/office/powerpoint/2010/main" val="3915400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Questions</a:t>
            </a:r>
          </a:p>
        </p:txBody>
      </p:sp>
      <p:sp>
        <p:nvSpPr>
          <p:cNvPr id="3" name="Content Placeholder 2"/>
          <p:cNvSpPr>
            <a:spLocks noGrp="1"/>
          </p:cNvSpPr>
          <p:nvPr>
            <p:ph idx="1"/>
          </p:nvPr>
        </p:nvSpPr>
        <p:spPr>
          <a:xfrm>
            <a:off x="431804" y="1600201"/>
            <a:ext cx="8315325" cy="4057021"/>
          </a:xfrm>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Local Picture</a:t>
            </a:r>
          </a:p>
        </p:txBody>
      </p:sp>
      <p:sp>
        <p:nvSpPr>
          <p:cNvPr id="3" name="Content Placeholder 2"/>
          <p:cNvSpPr>
            <a:spLocks noGrp="1"/>
          </p:cNvSpPr>
          <p:nvPr>
            <p:ph idx="1"/>
          </p:nvPr>
        </p:nvSpPr>
        <p:spPr/>
        <p:txBody>
          <a:bodyPr/>
          <a:lstStyle/>
          <a:p>
            <a:endParaRPr lang="en-GB" sz="2000" b="1" dirty="0">
              <a:solidFill>
                <a:schemeClr val="bg1"/>
              </a:solidFill>
            </a:endParaRPr>
          </a:p>
          <a:p>
            <a:r>
              <a:rPr lang="en-GB" sz="2000" b="1" dirty="0">
                <a:solidFill>
                  <a:schemeClr val="bg1"/>
                </a:solidFill>
              </a:rPr>
              <a:t>DV Incidents </a:t>
            </a:r>
            <a:r>
              <a:rPr lang="en-GB" sz="2000" dirty="0">
                <a:solidFill>
                  <a:schemeClr val="bg1"/>
                </a:solidFill>
              </a:rPr>
              <a:t>3102 </a:t>
            </a:r>
          </a:p>
          <a:p>
            <a:endParaRPr lang="en-GB" sz="2000" dirty="0">
              <a:solidFill>
                <a:schemeClr val="bg1"/>
              </a:solidFill>
            </a:endParaRPr>
          </a:p>
          <a:p>
            <a:endParaRPr lang="en-GB" sz="2000" dirty="0">
              <a:solidFill>
                <a:schemeClr val="bg1"/>
              </a:solidFill>
            </a:endParaRPr>
          </a:p>
          <a:p>
            <a:r>
              <a:rPr lang="en-GB" sz="2000" b="1" dirty="0">
                <a:solidFill>
                  <a:schemeClr val="bg1"/>
                </a:solidFill>
              </a:rPr>
              <a:t>Referrals to MARAC </a:t>
            </a:r>
            <a:r>
              <a:rPr lang="en-GB" sz="2000" dirty="0">
                <a:solidFill>
                  <a:schemeClr val="bg1"/>
                </a:solidFill>
              </a:rPr>
              <a:t>352</a:t>
            </a:r>
          </a:p>
          <a:p>
            <a:endParaRPr lang="en-GB" sz="2000" dirty="0">
              <a:solidFill>
                <a:schemeClr val="bg1"/>
              </a:solidFill>
            </a:endParaRPr>
          </a:p>
          <a:p>
            <a:endParaRPr lang="en-GB" sz="2000" dirty="0">
              <a:solidFill>
                <a:schemeClr val="bg1"/>
              </a:solidFill>
            </a:endParaRPr>
          </a:p>
          <a:p>
            <a:r>
              <a:rPr lang="en-GB" sz="2000" b="1" dirty="0">
                <a:solidFill>
                  <a:schemeClr val="bg1"/>
                </a:solidFill>
              </a:rPr>
              <a:t>Referrals to Refuge </a:t>
            </a:r>
            <a:r>
              <a:rPr lang="en-GB" sz="2000" dirty="0">
                <a:solidFill>
                  <a:schemeClr val="bg1"/>
                </a:solidFill>
              </a:rPr>
              <a:t>157 of which 30 were admitted</a:t>
            </a:r>
          </a:p>
          <a:p>
            <a:endParaRPr lang="en-GB" sz="2000" dirty="0">
              <a:solidFill>
                <a:schemeClr val="bg1"/>
              </a:solidFill>
            </a:endParaRPr>
          </a:p>
          <a:p>
            <a:endParaRPr lang="en-GB" sz="2000" dirty="0">
              <a:solidFill>
                <a:schemeClr val="bg1"/>
              </a:solidFill>
            </a:endParaRPr>
          </a:p>
          <a:p>
            <a:r>
              <a:rPr lang="en-GB" sz="2000" b="1" dirty="0">
                <a:solidFill>
                  <a:schemeClr val="bg1"/>
                </a:solidFill>
              </a:rPr>
              <a:t>Referrals to Outreach </a:t>
            </a:r>
            <a:r>
              <a:rPr lang="en-GB" sz="2000" dirty="0">
                <a:solidFill>
                  <a:schemeClr val="bg1"/>
                </a:solidFill>
              </a:rPr>
              <a:t>227</a:t>
            </a:r>
          </a:p>
          <a:p>
            <a:endParaRPr lang="en-GB" dirty="0"/>
          </a:p>
        </p:txBody>
      </p:sp>
      <p:sp>
        <p:nvSpPr>
          <p:cNvPr id="4" name="Text Placeholder 3"/>
          <p:cNvSpPr>
            <a:spLocks noGrp="1"/>
          </p:cNvSpPr>
          <p:nvPr>
            <p:ph type="body" sz="quarter" idx="13"/>
          </p:nvPr>
        </p:nvSpPr>
        <p:spPr/>
        <p:txBody>
          <a:bodyPr/>
          <a:lstStyle/>
          <a:p>
            <a:r>
              <a:rPr lang="en-GB" dirty="0"/>
              <a:t>2016/2017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9C52F-5164-4FFC-9399-E199E7BEDBFA}"/>
              </a:ext>
            </a:extLst>
          </p:cNvPr>
          <p:cNvSpPr>
            <a:spLocks noGrp="1"/>
          </p:cNvSpPr>
          <p:nvPr>
            <p:ph type="title"/>
          </p:nvPr>
        </p:nvSpPr>
        <p:spPr>
          <a:solidFill>
            <a:schemeClr val="tx1"/>
          </a:solidFill>
        </p:spPr>
        <p:txBody>
          <a:bodyPr/>
          <a:lstStyle/>
          <a:p>
            <a:r>
              <a:rPr lang="en-GB" dirty="0">
                <a:solidFill>
                  <a:schemeClr val="bg1"/>
                </a:solidFill>
              </a:rPr>
              <a:t>Who is a victim?</a:t>
            </a:r>
          </a:p>
        </p:txBody>
      </p:sp>
      <p:pic>
        <p:nvPicPr>
          <p:cNvPr id="6" name="Content Placeholder 5">
            <a:extLst>
              <a:ext uri="{FF2B5EF4-FFF2-40B4-BE49-F238E27FC236}">
                <a16:creationId xmlns:a16="http://schemas.microsoft.com/office/drawing/2014/main" xmlns="" id="{CFF7C2EB-8C95-4C76-8BBF-DAC392C5F0DC}"/>
              </a:ext>
            </a:extLst>
          </p:cNvPr>
          <p:cNvPicPr>
            <a:picLocks noGrp="1" noChangeAspect="1"/>
          </p:cNvPicPr>
          <p:nvPr>
            <p:ph idx="1"/>
          </p:nvPr>
        </p:nvPicPr>
        <p:blipFill>
          <a:blip r:embed="rId2"/>
          <a:stretch>
            <a:fillRect/>
          </a:stretch>
        </p:blipFill>
        <p:spPr>
          <a:xfrm>
            <a:off x="521494" y="3438727"/>
            <a:ext cx="2857500" cy="1600200"/>
          </a:xfrm>
          <a:prstGeom prst="rect">
            <a:avLst/>
          </a:prstGeom>
        </p:spPr>
      </p:pic>
      <p:sp>
        <p:nvSpPr>
          <p:cNvPr id="4" name="Text Placeholder 3">
            <a:extLst>
              <a:ext uri="{FF2B5EF4-FFF2-40B4-BE49-F238E27FC236}">
                <a16:creationId xmlns:a16="http://schemas.microsoft.com/office/drawing/2014/main" xmlns="" id="{9A27C679-3468-4D03-81C7-07696C468FAD}"/>
              </a:ext>
            </a:extLst>
          </p:cNvPr>
          <p:cNvSpPr>
            <a:spLocks noGrp="1"/>
          </p:cNvSpPr>
          <p:nvPr>
            <p:ph type="body" sz="quarter" idx="13"/>
          </p:nvPr>
        </p:nvSpPr>
        <p:spPr/>
        <p:txBody>
          <a:bodyPr/>
          <a:lstStyle/>
          <a:p>
            <a:endParaRPr lang="en-GB"/>
          </a:p>
        </p:txBody>
      </p:sp>
      <p:pic>
        <p:nvPicPr>
          <p:cNvPr id="7" name="Picture 6">
            <a:extLst>
              <a:ext uri="{FF2B5EF4-FFF2-40B4-BE49-F238E27FC236}">
                <a16:creationId xmlns:a16="http://schemas.microsoft.com/office/drawing/2014/main" xmlns="" id="{4D59B912-9F5F-4D15-9E09-63C714A92DB8}"/>
              </a:ext>
            </a:extLst>
          </p:cNvPr>
          <p:cNvPicPr>
            <a:picLocks noChangeAspect="1"/>
          </p:cNvPicPr>
          <p:nvPr/>
        </p:nvPicPr>
        <p:blipFill>
          <a:blip r:embed="rId3"/>
          <a:stretch>
            <a:fillRect/>
          </a:stretch>
        </p:blipFill>
        <p:spPr>
          <a:xfrm>
            <a:off x="3439098" y="840919"/>
            <a:ext cx="3210939" cy="1590525"/>
          </a:xfrm>
          <a:prstGeom prst="rect">
            <a:avLst/>
          </a:prstGeom>
        </p:spPr>
      </p:pic>
      <p:pic>
        <p:nvPicPr>
          <p:cNvPr id="8" name="Picture 7">
            <a:extLst>
              <a:ext uri="{FF2B5EF4-FFF2-40B4-BE49-F238E27FC236}">
                <a16:creationId xmlns:a16="http://schemas.microsoft.com/office/drawing/2014/main" xmlns="" id="{1F61057D-ACC3-4705-B5BD-7C737E7F4B25}"/>
              </a:ext>
            </a:extLst>
          </p:cNvPr>
          <p:cNvPicPr>
            <a:picLocks noChangeAspect="1"/>
          </p:cNvPicPr>
          <p:nvPr/>
        </p:nvPicPr>
        <p:blipFill>
          <a:blip r:embed="rId4"/>
          <a:stretch>
            <a:fillRect/>
          </a:stretch>
        </p:blipFill>
        <p:spPr>
          <a:xfrm>
            <a:off x="514350" y="839787"/>
            <a:ext cx="3057525" cy="1495425"/>
          </a:xfrm>
          <a:prstGeom prst="rect">
            <a:avLst/>
          </a:prstGeom>
        </p:spPr>
      </p:pic>
      <p:pic>
        <p:nvPicPr>
          <p:cNvPr id="9" name="Picture 8">
            <a:extLst>
              <a:ext uri="{FF2B5EF4-FFF2-40B4-BE49-F238E27FC236}">
                <a16:creationId xmlns:a16="http://schemas.microsoft.com/office/drawing/2014/main" xmlns="" id="{15C11D22-B865-4D1A-9DF5-FD7D95BE94E0}"/>
              </a:ext>
            </a:extLst>
          </p:cNvPr>
          <p:cNvPicPr>
            <a:picLocks noChangeAspect="1"/>
          </p:cNvPicPr>
          <p:nvPr/>
        </p:nvPicPr>
        <p:blipFill>
          <a:blip r:embed="rId5"/>
          <a:stretch>
            <a:fillRect/>
          </a:stretch>
        </p:blipFill>
        <p:spPr>
          <a:xfrm>
            <a:off x="4189016" y="2431444"/>
            <a:ext cx="2619375" cy="1849487"/>
          </a:xfrm>
          <a:prstGeom prst="rect">
            <a:avLst/>
          </a:prstGeom>
        </p:spPr>
      </p:pic>
      <p:pic>
        <p:nvPicPr>
          <p:cNvPr id="10" name="Picture 9">
            <a:extLst>
              <a:ext uri="{FF2B5EF4-FFF2-40B4-BE49-F238E27FC236}">
                <a16:creationId xmlns:a16="http://schemas.microsoft.com/office/drawing/2014/main" xmlns="" id="{BD76794B-47BB-4FC8-B00F-2077A67AE097}"/>
              </a:ext>
            </a:extLst>
          </p:cNvPr>
          <p:cNvPicPr>
            <a:picLocks noChangeAspect="1"/>
          </p:cNvPicPr>
          <p:nvPr/>
        </p:nvPicPr>
        <p:blipFill>
          <a:blip r:embed="rId6"/>
          <a:stretch>
            <a:fillRect/>
          </a:stretch>
        </p:blipFill>
        <p:spPr>
          <a:xfrm>
            <a:off x="2352278" y="2302097"/>
            <a:ext cx="2466975" cy="1847850"/>
          </a:xfrm>
          <a:prstGeom prst="rect">
            <a:avLst/>
          </a:prstGeom>
        </p:spPr>
      </p:pic>
      <p:pic>
        <p:nvPicPr>
          <p:cNvPr id="11" name="Picture 10">
            <a:extLst>
              <a:ext uri="{FF2B5EF4-FFF2-40B4-BE49-F238E27FC236}">
                <a16:creationId xmlns:a16="http://schemas.microsoft.com/office/drawing/2014/main" xmlns="" id="{5D754551-D827-4FB8-A194-65D72E3DC675}"/>
              </a:ext>
            </a:extLst>
          </p:cNvPr>
          <p:cNvPicPr>
            <a:picLocks noChangeAspect="1"/>
          </p:cNvPicPr>
          <p:nvPr/>
        </p:nvPicPr>
        <p:blipFill>
          <a:blip r:embed="rId7"/>
          <a:stretch>
            <a:fillRect/>
          </a:stretch>
        </p:blipFill>
        <p:spPr>
          <a:xfrm>
            <a:off x="514350" y="5038927"/>
            <a:ext cx="3124200" cy="1457325"/>
          </a:xfrm>
          <a:prstGeom prst="rect">
            <a:avLst/>
          </a:prstGeom>
        </p:spPr>
      </p:pic>
      <p:pic>
        <p:nvPicPr>
          <p:cNvPr id="12" name="Picture 11">
            <a:extLst>
              <a:ext uri="{FF2B5EF4-FFF2-40B4-BE49-F238E27FC236}">
                <a16:creationId xmlns:a16="http://schemas.microsoft.com/office/drawing/2014/main" xmlns="" id="{8B0EBFDA-2C29-4925-8949-B9213357C18A}"/>
              </a:ext>
            </a:extLst>
          </p:cNvPr>
          <p:cNvPicPr>
            <a:picLocks noChangeAspect="1"/>
          </p:cNvPicPr>
          <p:nvPr/>
        </p:nvPicPr>
        <p:blipFill>
          <a:blip r:embed="rId8"/>
          <a:stretch>
            <a:fillRect/>
          </a:stretch>
        </p:blipFill>
        <p:spPr>
          <a:xfrm>
            <a:off x="3359845" y="4133502"/>
            <a:ext cx="2781300" cy="2362750"/>
          </a:xfrm>
          <a:prstGeom prst="rect">
            <a:avLst/>
          </a:prstGeom>
        </p:spPr>
      </p:pic>
      <p:pic>
        <p:nvPicPr>
          <p:cNvPr id="13" name="Picture 12">
            <a:extLst>
              <a:ext uri="{FF2B5EF4-FFF2-40B4-BE49-F238E27FC236}">
                <a16:creationId xmlns:a16="http://schemas.microsoft.com/office/drawing/2014/main" xmlns="" id="{FB2A90E2-E0DF-404E-BF72-D78E5C96C7D7}"/>
              </a:ext>
            </a:extLst>
          </p:cNvPr>
          <p:cNvPicPr>
            <a:picLocks noChangeAspect="1"/>
          </p:cNvPicPr>
          <p:nvPr/>
        </p:nvPicPr>
        <p:blipFill>
          <a:blip r:embed="rId9"/>
          <a:stretch>
            <a:fillRect/>
          </a:stretch>
        </p:blipFill>
        <p:spPr>
          <a:xfrm>
            <a:off x="514350" y="1955223"/>
            <a:ext cx="2159256" cy="1743075"/>
          </a:xfrm>
          <a:prstGeom prst="rect">
            <a:avLst/>
          </a:prstGeom>
        </p:spPr>
      </p:pic>
      <p:pic>
        <p:nvPicPr>
          <p:cNvPr id="14" name="Picture 13">
            <a:extLst>
              <a:ext uri="{FF2B5EF4-FFF2-40B4-BE49-F238E27FC236}">
                <a16:creationId xmlns:a16="http://schemas.microsoft.com/office/drawing/2014/main" xmlns="" id="{4275B4F9-240C-49EB-9254-3139B2767990}"/>
              </a:ext>
            </a:extLst>
          </p:cNvPr>
          <p:cNvPicPr>
            <a:picLocks noChangeAspect="1"/>
          </p:cNvPicPr>
          <p:nvPr/>
        </p:nvPicPr>
        <p:blipFill>
          <a:blip r:embed="rId10"/>
          <a:stretch>
            <a:fillRect/>
          </a:stretch>
        </p:blipFill>
        <p:spPr>
          <a:xfrm>
            <a:off x="6042024" y="4231871"/>
            <a:ext cx="2990255" cy="1685925"/>
          </a:xfrm>
          <a:prstGeom prst="rect">
            <a:avLst/>
          </a:prstGeom>
        </p:spPr>
      </p:pic>
      <p:pic>
        <p:nvPicPr>
          <p:cNvPr id="15" name="Picture 14">
            <a:extLst>
              <a:ext uri="{FF2B5EF4-FFF2-40B4-BE49-F238E27FC236}">
                <a16:creationId xmlns:a16="http://schemas.microsoft.com/office/drawing/2014/main" xmlns="" id="{D197AE3A-B86B-460E-B9BB-9F6F588A8D44}"/>
              </a:ext>
            </a:extLst>
          </p:cNvPr>
          <p:cNvPicPr>
            <a:picLocks noChangeAspect="1"/>
          </p:cNvPicPr>
          <p:nvPr/>
        </p:nvPicPr>
        <p:blipFill>
          <a:blip r:embed="rId11"/>
          <a:stretch>
            <a:fillRect/>
          </a:stretch>
        </p:blipFill>
        <p:spPr>
          <a:xfrm>
            <a:off x="6270030" y="2568522"/>
            <a:ext cx="2762250" cy="1657350"/>
          </a:xfrm>
          <a:prstGeom prst="rect">
            <a:avLst/>
          </a:prstGeom>
        </p:spPr>
      </p:pic>
      <p:pic>
        <p:nvPicPr>
          <p:cNvPr id="16" name="Picture 15">
            <a:extLst>
              <a:ext uri="{FF2B5EF4-FFF2-40B4-BE49-F238E27FC236}">
                <a16:creationId xmlns:a16="http://schemas.microsoft.com/office/drawing/2014/main" xmlns="" id="{27FCE443-6522-4E6E-A017-244A7A8F278C}"/>
              </a:ext>
            </a:extLst>
          </p:cNvPr>
          <p:cNvPicPr>
            <a:picLocks noChangeAspect="1"/>
          </p:cNvPicPr>
          <p:nvPr/>
        </p:nvPicPr>
        <p:blipFill>
          <a:blip r:embed="rId12"/>
          <a:stretch>
            <a:fillRect/>
          </a:stretch>
        </p:blipFill>
        <p:spPr>
          <a:xfrm>
            <a:off x="6409752" y="839787"/>
            <a:ext cx="2619375" cy="1722736"/>
          </a:xfrm>
          <a:prstGeom prst="rect">
            <a:avLst/>
          </a:prstGeom>
        </p:spPr>
      </p:pic>
    </p:spTree>
    <p:extLst>
      <p:ext uri="{BB962C8B-B14F-4D97-AF65-F5344CB8AC3E}">
        <p14:creationId xmlns:p14="http://schemas.microsoft.com/office/powerpoint/2010/main" val="262806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288CD-28B0-4784-881A-31BE7F298D24}"/>
              </a:ext>
            </a:extLst>
          </p:cNvPr>
          <p:cNvSpPr>
            <a:spLocks noGrp="1"/>
          </p:cNvSpPr>
          <p:nvPr>
            <p:ph type="title"/>
          </p:nvPr>
        </p:nvSpPr>
        <p:spPr/>
        <p:txBody>
          <a:bodyPr/>
          <a:lstStyle/>
          <a:p>
            <a:r>
              <a:rPr lang="en-GB" dirty="0">
                <a:solidFill>
                  <a:schemeClr val="bg1"/>
                </a:solidFill>
              </a:rPr>
              <a:t>Marie</a:t>
            </a:r>
          </a:p>
        </p:txBody>
      </p:sp>
      <p:sp>
        <p:nvSpPr>
          <p:cNvPr id="3" name="Content Placeholder 2">
            <a:extLst>
              <a:ext uri="{FF2B5EF4-FFF2-40B4-BE49-F238E27FC236}">
                <a16:creationId xmlns:a16="http://schemas.microsoft.com/office/drawing/2014/main" xmlns="" id="{D5BC4356-F960-4029-98BD-6C24A87BA064}"/>
              </a:ext>
            </a:extLst>
          </p:cNvPr>
          <p:cNvSpPr>
            <a:spLocks noGrp="1"/>
          </p:cNvSpPr>
          <p:nvPr>
            <p:ph idx="1"/>
          </p:nvPr>
        </p:nvSpPr>
        <p:spPr/>
        <p:txBody>
          <a:bodyPr>
            <a:normAutofit/>
          </a:bodyPr>
          <a:lstStyle/>
          <a:p>
            <a:pPr marL="0" indent="0">
              <a:buNone/>
            </a:pPr>
            <a:r>
              <a:rPr lang="en-GB" sz="2000" dirty="0">
                <a:solidFill>
                  <a:schemeClr val="bg1"/>
                </a:solidFill>
              </a:rPr>
              <a:t>Marie and her partner met sometime in 2005 and they were married in July 2007.</a:t>
            </a:r>
          </a:p>
          <a:p>
            <a:pPr marL="0" indent="0">
              <a:buNone/>
            </a:pPr>
            <a:endParaRPr lang="en-GB" sz="2000" dirty="0">
              <a:solidFill>
                <a:schemeClr val="bg1"/>
              </a:solidFill>
            </a:endParaRPr>
          </a:p>
          <a:p>
            <a:pPr marL="0" indent="0">
              <a:buNone/>
            </a:pPr>
            <a:r>
              <a:rPr lang="en-GB" sz="2000" dirty="0">
                <a:solidFill>
                  <a:schemeClr val="bg1"/>
                </a:solidFill>
              </a:rPr>
              <a:t>Marie was a Staff Nurse at a local hospital and had been employed there for a number of years. </a:t>
            </a:r>
          </a:p>
          <a:p>
            <a:pPr marL="0" indent="0">
              <a:buNone/>
            </a:pPr>
            <a:endParaRPr lang="en-GB" sz="2000" dirty="0">
              <a:solidFill>
                <a:schemeClr val="bg1"/>
              </a:solidFill>
            </a:endParaRPr>
          </a:p>
          <a:p>
            <a:pPr marL="0" indent="0">
              <a:buNone/>
            </a:pPr>
            <a:r>
              <a:rPr lang="en-GB" sz="2000" dirty="0">
                <a:solidFill>
                  <a:schemeClr val="bg1"/>
                </a:solidFill>
              </a:rPr>
              <a:t>Her colleagues at the hospital said that Marie was extremely well liked by staff and by patients. </a:t>
            </a:r>
          </a:p>
          <a:p>
            <a:pPr marL="0" indent="0">
              <a:buNone/>
            </a:pPr>
            <a:endParaRPr lang="en-GB" sz="2000" dirty="0">
              <a:solidFill>
                <a:schemeClr val="bg1"/>
              </a:solidFill>
            </a:endParaRPr>
          </a:p>
          <a:p>
            <a:pPr marL="0" indent="0">
              <a:buNone/>
            </a:pPr>
            <a:r>
              <a:rPr lang="en-GB" sz="2000" dirty="0">
                <a:solidFill>
                  <a:schemeClr val="bg1"/>
                </a:solidFill>
              </a:rPr>
              <a:t>She had a good sense of humour and was described as being very loyal, a hard worker who was always punctual and someone who was prepared to cover for any staff absences.</a:t>
            </a:r>
          </a:p>
        </p:txBody>
      </p:sp>
      <p:sp>
        <p:nvSpPr>
          <p:cNvPr id="4" name="Text Placeholder 3">
            <a:extLst>
              <a:ext uri="{FF2B5EF4-FFF2-40B4-BE49-F238E27FC236}">
                <a16:creationId xmlns:a16="http://schemas.microsoft.com/office/drawing/2014/main" xmlns="" id="{0BF0C20D-E8EA-48F1-9D18-034F81ED1CE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18819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376F0-9E22-42A8-8E03-6578CB11A981}"/>
              </a:ext>
            </a:extLst>
          </p:cNvPr>
          <p:cNvSpPr>
            <a:spLocks noGrp="1"/>
          </p:cNvSpPr>
          <p:nvPr>
            <p:ph type="title"/>
          </p:nvPr>
        </p:nvSpPr>
        <p:spPr/>
        <p:txBody>
          <a:bodyPr/>
          <a:lstStyle/>
          <a:p>
            <a:r>
              <a:rPr lang="en-GB" dirty="0">
                <a:solidFill>
                  <a:schemeClr val="bg1"/>
                </a:solidFill>
              </a:rPr>
              <a:t>Michelle</a:t>
            </a:r>
          </a:p>
        </p:txBody>
      </p:sp>
      <p:sp>
        <p:nvSpPr>
          <p:cNvPr id="3" name="Content Placeholder 2">
            <a:extLst>
              <a:ext uri="{FF2B5EF4-FFF2-40B4-BE49-F238E27FC236}">
                <a16:creationId xmlns:a16="http://schemas.microsoft.com/office/drawing/2014/main" xmlns="" id="{148A4C04-999A-4E80-91CD-91CB9EEEB4EE}"/>
              </a:ext>
            </a:extLst>
          </p:cNvPr>
          <p:cNvSpPr>
            <a:spLocks noGrp="1"/>
          </p:cNvSpPr>
          <p:nvPr>
            <p:ph idx="1"/>
          </p:nvPr>
        </p:nvSpPr>
        <p:spPr/>
        <p:txBody>
          <a:bodyPr>
            <a:normAutofit/>
          </a:bodyPr>
          <a:lstStyle/>
          <a:p>
            <a:pPr marL="0" indent="0">
              <a:buNone/>
            </a:pPr>
            <a:r>
              <a:rPr lang="en-GB" sz="2400" dirty="0">
                <a:solidFill>
                  <a:schemeClr val="bg1"/>
                </a:solidFill>
              </a:rPr>
              <a:t>26 Years </a:t>
            </a:r>
            <a:r>
              <a:rPr lang="en-GB" sz="2400" dirty="0" smtClean="0">
                <a:solidFill>
                  <a:schemeClr val="bg1"/>
                </a:solidFill>
              </a:rPr>
              <a:t>old, </a:t>
            </a:r>
            <a:r>
              <a:rPr lang="en-GB" sz="2400" dirty="0">
                <a:solidFill>
                  <a:schemeClr val="bg1"/>
                </a:solidFill>
              </a:rPr>
              <a:t>loving mother of 2 young children</a:t>
            </a:r>
          </a:p>
          <a:p>
            <a:pPr marL="0" indent="0">
              <a:buNone/>
            </a:pPr>
            <a:endParaRPr lang="en-GB" sz="2400" dirty="0">
              <a:solidFill>
                <a:schemeClr val="bg1"/>
              </a:solidFill>
            </a:endParaRPr>
          </a:p>
          <a:p>
            <a:pPr marL="0" indent="0">
              <a:buNone/>
            </a:pPr>
            <a:r>
              <a:rPr lang="en-GB" sz="2400" dirty="0">
                <a:solidFill>
                  <a:schemeClr val="bg1"/>
                </a:solidFill>
              </a:rPr>
              <a:t>Michelle works for a building society and manages her own home as her partner is a </a:t>
            </a:r>
            <a:r>
              <a:rPr lang="en-GB" sz="2400" dirty="0" smtClean="0">
                <a:solidFill>
                  <a:schemeClr val="bg1"/>
                </a:solidFill>
              </a:rPr>
              <a:t>serving </a:t>
            </a:r>
            <a:r>
              <a:rPr lang="en-GB" sz="2400" dirty="0">
                <a:solidFill>
                  <a:schemeClr val="bg1"/>
                </a:solidFill>
              </a:rPr>
              <a:t>officer in the British Army based in Plymouth. </a:t>
            </a:r>
          </a:p>
          <a:p>
            <a:pPr marL="0" indent="0">
              <a:buNone/>
            </a:pPr>
            <a:endParaRPr lang="en-GB" sz="2400" dirty="0">
              <a:solidFill>
                <a:schemeClr val="bg1"/>
              </a:solidFill>
            </a:endParaRPr>
          </a:p>
          <a:p>
            <a:pPr marL="0" indent="0">
              <a:buNone/>
            </a:pPr>
            <a:r>
              <a:rPr lang="en-GB" sz="2400" dirty="0">
                <a:solidFill>
                  <a:schemeClr val="bg1"/>
                </a:solidFill>
              </a:rPr>
              <a:t>She is a bright young </a:t>
            </a:r>
            <a:r>
              <a:rPr lang="en-GB" sz="2400" dirty="0" smtClean="0">
                <a:solidFill>
                  <a:schemeClr val="bg1"/>
                </a:solidFill>
              </a:rPr>
              <a:t>woman </a:t>
            </a:r>
            <a:r>
              <a:rPr lang="en-GB" sz="2400" dirty="0">
                <a:solidFill>
                  <a:schemeClr val="bg1"/>
                </a:solidFill>
              </a:rPr>
              <a:t>and works hard.</a:t>
            </a:r>
          </a:p>
        </p:txBody>
      </p:sp>
      <p:sp>
        <p:nvSpPr>
          <p:cNvPr id="4" name="Text Placeholder 3">
            <a:extLst>
              <a:ext uri="{FF2B5EF4-FFF2-40B4-BE49-F238E27FC236}">
                <a16:creationId xmlns:a16="http://schemas.microsoft.com/office/drawing/2014/main" xmlns="" id="{AD0A7E5D-4F26-4B6C-921B-74C88A56B80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4225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C782A-2538-43BE-9C31-9393F2167076}"/>
              </a:ext>
            </a:extLst>
          </p:cNvPr>
          <p:cNvSpPr>
            <a:spLocks noGrp="1"/>
          </p:cNvSpPr>
          <p:nvPr>
            <p:ph type="title"/>
          </p:nvPr>
        </p:nvSpPr>
        <p:spPr/>
        <p:txBody>
          <a:bodyPr/>
          <a:lstStyle/>
          <a:p>
            <a:r>
              <a:rPr lang="en-GB" dirty="0">
                <a:solidFill>
                  <a:schemeClr val="bg1"/>
                </a:solidFill>
              </a:rPr>
              <a:t>Mike</a:t>
            </a:r>
            <a:r>
              <a:rPr lang="en-GB" dirty="0"/>
              <a:t>	</a:t>
            </a:r>
          </a:p>
        </p:txBody>
      </p:sp>
      <p:sp>
        <p:nvSpPr>
          <p:cNvPr id="3" name="Content Placeholder 2">
            <a:extLst>
              <a:ext uri="{FF2B5EF4-FFF2-40B4-BE49-F238E27FC236}">
                <a16:creationId xmlns:a16="http://schemas.microsoft.com/office/drawing/2014/main" xmlns="" id="{1795BF47-2449-4E17-8B9E-4DED18122548}"/>
              </a:ext>
            </a:extLst>
          </p:cNvPr>
          <p:cNvSpPr>
            <a:spLocks noGrp="1"/>
          </p:cNvSpPr>
          <p:nvPr>
            <p:ph idx="1"/>
          </p:nvPr>
        </p:nvSpPr>
        <p:spPr/>
        <p:txBody>
          <a:bodyPr>
            <a:normAutofit/>
          </a:bodyPr>
          <a:lstStyle/>
          <a:p>
            <a:pPr marL="0" indent="0">
              <a:buNone/>
            </a:pPr>
            <a:r>
              <a:rPr lang="en-GB" sz="2000" dirty="0">
                <a:solidFill>
                  <a:schemeClr val="bg1"/>
                </a:solidFill>
              </a:rPr>
              <a:t>Moved to Dorset to care for his elderly father who has </a:t>
            </a:r>
            <a:r>
              <a:rPr lang="en-GB" sz="2000" dirty="0" smtClean="0">
                <a:solidFill>
                  <a:schemeClr val="bg1"/>
                </a:solidFill>
              </a:rPr>
              <a:t>dementia. </a:t>
            </a:r>
            <a:endParaRPr lang="en-GB" sz="2000" dirty="0">
              <a:solidFill>
                <a:schemeClr val="bg1"/>
              </a:solidFill>
            </a:endParaRPr>
          </a:p>
          <a:p>
            <a:pPr marL="0" indent="0">
              <a:buNone/>
            </a:pPr>
            <a:endParaRPr lang="en-GB" sz="2000" dirty="0">
              <a:solidFill>
                <a:schemeClr val="bg1"/>
              </a:solidFill>
            </a:endParaRPr>
          </a:p>
          <a:p>
            <a:pPr marL="0" indent="0">
              <a:buNone/>
            </a:pPr>
            <a:r>
              <a:rPr lang="en-GB" sz="2000" dirty="0">
                <a:solidFill>
                  <a:schemeClr val="bg1"/>
                </a:solidFill>
              </a:rPr>
              <a:t>He is divorced and has 3 sons from his previous marriage.</a:t>
            </a:r>
          </a:p>
          <a:p>
            <a:pPr marL="0" indent="0">
              <a:buNone/>
            </a:pPr>
            <a:endParaRPr lang="en-GB" sz="2000" dirty="0">
              <a:solidFill>
                <a:schemeClr val="bg1"/>
              </a:solidFill>
            </a:endParaRPr>
          </a:p>
          <a:p>
            <a:pPr marL="0" indent="0">
              <a:buNone/>
            </a:pPr>
            <a:r>
              <a:rPr lang="en-GB" sz="2000" dirty="0">
                <a:solidFill>
                  <a:schemeClr val="bg1"/>
                </a:solidFill>
              </a:rPr>
              <a:t>He describes his marriage as “difficult” and that “drunkenness and violence were the norm”. He feels that both he and his ex-wife “mishandled” their role as </a:t>
            </a:r>
            <a:r>
              <a:rPr lang="en-GB" sz="2000" dirty="0" smtClean="0">
                <a:solidFill>
                  <a:schemeClr val="bg1"/>
                </a:solidFill>
              </a:rPr>
              <a:t>parents.</a:t>
            </a:r>
            <a:endParaRPr lang="en-GB" sz="2000" dirty="0">
              <a:solidFill>
                <a:schemeClr val="bg1"/>
              </a:solidFill>
            </a:endParaRPr>
          </a:p>
          <a:p>
            <a:pPr marL="0" indent="0">
              <a:buNone/>
            </a:pPr>
            <a:endParaRPr lang="en-GB" sz="2000" dirty="0">
              <a:solidFill>
                <a:schemeClr val="bg1"/>
              </a:solidFill>
            </a:endParaRPr>
          </a:p>
          <a:p>
            <a:pPr marL="0" indent="0">
              <a:buNone/>
            </a:pPr>
            <a:r>
              <a:rPr lang="en-GB" sz="2000" dirty="0">
                <a:solidFill>
                  <a:schemeClr val="bg1"/>
                </a:solidFill>
              </a:rPr>
              <a:t>Mike enjoys a </a:t>
            </a:r>
            <a:r>
              <a:rPr lang="en-GB" sz="2000" dirty="0" smtClean="0">
                <a:solidFill>
                  <a:schemeClr val="bg1"/>
                </a:solidFill>
              </a:rPr>
              <a:t>drink.</a:t>
            </a:r>
            <a:endParaRPr lang="en-GB" sz="2000" dirty="0">
              <a:solidFill>
                <a:schemeClr val="bg1"/>
              </a:solidFill>
            </a:endParaRPr>
          </a:p>
        </p:txBody>
      </p:sp>
      <p:sp>
        <p:nvSpPr>
          <p:cNvPr id="4" name="Text Placeholder 3">
            <a:extLst>
              <a:ext uri="{FF2B5EF4-FFF2-40B4-BE49-F238E27FC236}">
                <a16:creationId xmlns:a16="http://schemas.microsoft.com/office/drawing/2014/main" xmlns="" id="{0BFA2FBC-7254-4A02-93E9-D72E1F735DB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078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9C52F-5164-4FFC-9399-E199E7BEDBFA}"/>
              </a:ext>
            </a:extLst>
          </p:cNvPr>
          <p:cNvSpPr>
            <a:spLocks noGrp="1"/>
          </p:cNvSpPr>
          <p:nvPr>
            <p:ph type="title"/>
          </p:nvPr>
        </p:nvSpPr>
        <p:spPr>
          <a:solidFill>
            <a:srgbClr val="002060"/>
          </a:solidFill>
        </p:spPr>
        <p:txBody>
          <a:bodyPr/>
          <a:lstStyle/>
          <a:p>
            <a:r>
              <a:rPr lang="en-GB" dirty="0">
                <a:solidFill>
                  <a:schemeClr val="bg1"/>
                </a:solidFill>
              </a:rPr>
              <a:t>Who is a victim?</a:t>
            </a:r>
          </a:p>
        </p:txBody>
      </p:sp>
      <p:pic>
        <p:nvPicPr>
          <p:cNvPr id="6" name="Content Placeholder 5">
            <a:extLst>
              <a:ext uri="{FF2B5EF4-FFF2-40B4-BE49-F238E27FC236}">
                <a16:creationId xmlns:a16="http://schemas.microsoft.com/office/drawing/2014/main" xmlns="" id="{CFF7C2EB-8C95-4C76-8BBF-DAC392C5F0DC}"/>
              </a:ext>
            </a:extLst>
          </p:cNvPr>
          <p:cNvPicPr>
            <a:picLocks noGrp="1" noChangeAspect="1"/>
          </p:cNvPicPr>
          <p:nvPr>
            <p:ph idx="1"/>
          </p:nvPr>
        </p:nvPicPr>
        <p:blipFill>
          <a:blip r:embed="rId3"/>
          <a:stretch>
            <a:fillRect/>
          </a:stretch>
        </p:blipFill>
        <p:spPr>
          <a:xfrm>
            <a:off x="521494" y="3438727"/>
            <a:ext cx="2857500" cy="1600200"/>
          </a:xfrm>
          <a:prstGeom prst="rect">
            <a:avLst/>
          </a:prstGeom>
        </p:spPr>
      </p:pic>
      <p:sp>
        <p:nvSpPr>
          <p:cNvPr id="4" name="Text Placeholder 3">
            <a:extLst>
              <a:ext uri="{FF2B5EF4-FFF2-40B4-BE49-F238E27FC236}">
                <a16:creationId xmlns:a16="http://schemas.microsoft.com/office/drawing/2014/main" xmlns="" id="{9A27C679-3468-4D03-81C7-07696C468FAD}"/>
              </a:ext>
            </a:extLst>
          </p:cNvPr>
          <p:cNvSpPr>
            <a:spLocks noGrp="1"/>
          </p:cNvSpPr>
          <p:nvPr>
            <p:ph type="body" sz="quarter" idx="13"/>
          </p:nvPr>
        </p:nvSpPr>
        <p:spPr/>
        <p:txBody>
          <a:bodyPr/>
          <a:lstStyle/>
          <a:p>
            <a:endParaRPr lang="en-GB"/>
          </a:p>
        </p:txBody>
      </p:sp>
      <p:pic>
        <p:nvPicPr>
          <p:cNvPr id="7" name="Picture 6">
            <a:extLst>
              <a:ext uri="{FF2B5EF4-FFF2-40B4-BE49-F238E27FC236}">
                <a16:creationId xmlns:a16="http://schemas.microsoft.com/office/drawing/2014/main" xmlns="" id="{4D59B912-9F5F-4D15-9E09-63C714A92DB8}"/>
              </a:ext>
            </a:extLst>
          </p:cNvPr>
          <p:cNvPicPr>
            <a:picLocks noChangeAspect="1"/>
          </p:cNvPicPr>
          <p:nvPr/>
        </p:nvPicPr>
        <p:blipFill>
          <a:blip r:embed="rId4"/>
          <a:stretch>
            <a:fillRect/>
          </a:stretch>
        </p:blipFill>
        <p:spPr>
          <a:xfrm>
            <a:off x="3439098" y="840919"/>
            <a:ext cx="3210939" cy="1590525"/>
          </a:xfrm>
          <a:prstGeom prst="rect">
            <a:avLst/>
          </a:prstGeom>
        </p:spPr>
      </p:pic>
      <p:pic>
        <p:nvPicPr>
          <p:cNvPr id="8" name="Picture 7">
            <a:extLst>
              <a:ext uri="{FF2B5EF4-FFF2-40B4-BE49-F238E27FC236}">
                <a16:creationId xmlns:a16="http://schemas.microsoft.com/office/drawing/2014/main" xmlns="" id="{1F61057D-ACC3-4705-B5BD-7C737E7F4B25}"/>
              </a:ext>
            </a:extLst>
          </p:cNvPr>
          <p:cNvPicPr>
            <a:picLocks noChangeAspect="1"/>
          </p:cNvPicPr>
          <p:nvPr/>
        </p:nvPicPr>
        <p:blipFill>
          <a:blip r:embed="rId5"/>
          <a:stretch>
            <a:fillRect/>
          </a:stretch>
        </p:blipFill>
        <p:spPr>
          <a:xfrm>
            <a:off x="514350" y="839787"/>
            <a:ext cx="3057525" cy="1495425"/>
          </a:xfrm>
          <a:prstGeom prst="rect">
            <a:avLst/>
          </a:prstGeom>
        </p:spPr>
      </p:pic>
      <p:pic>
        <p:nvPicPr>
          <p:cNvPr id="9" name="Picture 8">
            <a:extLst>
              <a:ext uri="{FF2B5EF4-FFF2-40B4-BE49-F238E27FC236}">
                <a16:creationId xmlns:a16="http://schemas.microsoft.com/office/drawing/2014/main" xmlns="" id="{15C11D22-B865-4D1A-9DF5-FD7D95BE94E0}"/>
              </a:ext>
            </a:extLst>
          </p:cNvPr>
          <p:cNvPicPr>
            <a:picLocks noChangeAspect="1"/>
          </p:cNvPicPr>
          <p:nvPr/>
        </p:nvPicPr>
        <p:blipFill>
          <a:blip r:embed="rId6"/>
          <a:stretch>
            <a:fillRect/>
          </a:stretch>
        </p:blipFill>
        <p:spPr>
          <a:xfrm>
            <a:off x="4189016" y="2431444"/>
            <a:ext cx="2619375" cy="1849487"/>
          </a:xfrm>
          <a:prstGeom prst="rect">
            <a:avLst/>
          </a:prstGeom>
        </p:spPr>
      </p:pic>
      <p:pic>
        <p:nvPicPr>
          <p:cNvPr id="10" name="Picture 9">
            <a:extLst>
              <a:ext uri="{FF2B5EF4-FFF2-40B4-BE49-F238E27FC236}">
                <a16:creationId xmlns:a16="http://schemas.microsoft.com/office/drawing/2014/main" xmlns="" id="{BD76794B-47BB-4FC8-B00F-2077A67AE097}"/>
              </a:ext>
            </a:extLst>
          </p:cNvPr>
          <p:cNvPicPr>
            <a:picLocks noChangeAspect="1"/>
          </p:cNvPicPr>
          <p:nvPr/>
        </p:nvPicPr>
        <p:blipFill>
          <a:blip r:embed="rId7"/>
          <a:stretch>
            <a:fillRect/>
          </a:stretch>
        </p:blipFill>
        <p:spPr>
          <a:xfrm>
            <a:off x="2352278" y="2302097"/>
            <a:ext cx="2466975" cy="1847850"/>
          </a:xfrm>
          <a:prstGeom prst="rect">
            <a:avLst/>
          </a:prstGeom>
        </p:spPr>
      </p:pic>
      <p:pic>
        <p:nvPicPr>
          <p:cNvPr id="11" name="Picture 10">
            <a:extLst>
              <a:ext uri="{FF2B5EF4-FFF2-40B4-BE49-F238E27FC236}">
                <a16:creationId xmlns:a16="http://schemas.microsoft.com/office/drawing/2014/main" xmlns="" id="{5D754551-D827-4FB8-A194-65D72E3DC675}"/>
              </a:ext>
            </a:extLst>
          </p:cNvPr>
          <p:cNvPicPr>
            <a:picLocks noChangeAspect="1"/>
          </p:cNvPicPr>
          <p:nvPr/>
        </p:nvPicPr>
        <p:blipFill>
          <a:blip r:embed="rId8"/>
          <a:stretch>
            <a:fillRect/>
          </a:stretch>
        </p:blipFill>
        <p:spPr>
          <a:xfrm>
            <a:off x="514350" y="5038927"/>
            <a:ext cx="3124200" cy="1457325"/>
          </a:xfrm>
          <a:prstGeom prst="rect">
            <a:avLst/>
          </a:prstGeom>
        </p:spPr>
      </p:pic>
      <p:pic>
        <p:nvPicPr>
          <p:cNvPr id="12" name="Picture 11">
            <a:extLst>
              <a:ext uri="{FF2B5EF4-FFF2-40B4-BE49-F238E27FC236}">
                <a16:creationId xmlns:a16="http://schemas.microsoft.com/office/drawing/2014/main" xmlns="" id="{8B0EBFDA-2C29-4925-8949-B9213357C18A}"/>
              </a:ext>
            </a:extLst>
          </p:cNvPr>
          <p:cNvPicPr>
            <a:picLocks noChangeAspect="1"/>
          </p:cNvPicPr>
          <p:nvPr/>
        </p:nvPicPr>
        <p:blipFill>
          <a:blip r:embed="rId9"/>
          <a:stretch>
            <a:fillRect/>
          </a:stretch>
        </p:blipFill>
        <p:spPr>
          <a:xfrm>
            <a:off x="3359845" y="4133502"/>
            <a:ext cx="2781300" cy="2362750"/>
          </a:xfrm>
          <a:prstGeom prst="rect">
            <a:avLst/>
          </a:prstGeom>
        </p:spPr>
      </p:pic>
      <p:pic>
        <p:nvPicPr>
          <p:cNvPr id="13" name="Picture 12">
            <a:extLst>
              <a:ext uri="{FF2B5EF4-FFF2-40B4-BE49-F238E27FC236}">
                <a16:creationId xmlns:a16="http://schemas.microsoft.com/office/drawing/2014/main" xmlns="" id="{FB2A90E2-E0DF-404E-BF72-D78E5C96C7D7}"/>
              </a:ext>
            </a:extLst>
          </p:cNvPr>
          <p:cNvPicPr>
            <a:picLocks noChangeAspect="1"/>
          </p:cNvPicPr>
          <p:nvPr/>
        </p:nvPicPr>
        <p:blipFill>
          <a:blip r:embed="rId10"/>
          <a:stretch>
            <a:fillRect/>
          </a:stretch>
        </p:blipFill>
        <p:spPr>
          <a:xfrm>
            <a:off x="514350" y="1955223"/>
            <a:ext cx="2159256" cy="1743075"/>
          </a:xfrm>
          <a:prstGeom prst="rect">
            <a:avLst/>
          </a:prstGeom>
        </p:spPr>
      </p:pic>
      <p:pic>
        <p:nvPicPr>
          <p:cNvPr id="14" name="Picture 13">
            <a:extLst>
              <a:ext uri="{FF2B5EF4-FFF2-40B4-BE49-F238E27FC236}">
                <a16:creationId xmlns:a16="http://schemas.microsoft.com/office/drawing/2014/main" xmlns="" id="{4275B4F9-240C-49EB-9254-3139B2767990}"/>
              </a:ext>
            </a:extLst>
          </p:cNvPr>
          <p:cNvPicPr>
            <a:picLocks noChangeAspect="1"/>
          </p:cNvPicPr>
          <p:nvPr/>
        </p:nvPicPr>
        <p:blipFill>
          <a:blip r:embed="rId11"/>
          <a:stretch>
            <a:fillRect/>
          </a:stretch>
        </p:blipFill>
        <p:spPr>
          <a:xfrm>
            <a:off x="6042024" y="4231871"/>
            <a:ext cx="2990255" cy="1685925"/>
          </a:xfrm>
          <a:prstGeom prst="rect">
            <a:avLst/>
          </a:prstGeom>
        </p:spPr>
      </p:pic>
      <p:pic>
        <p:nvPicPr>
          <p:cNvPr id="15" name="Picture 14">
            <a:extLst>
              <a:ext uri="{FF2B5EF4-FFF2-40B4-BE49-F238E27FC236}">
                <a16:creationId xmlns:a16="http://schemas.microsoft.com/office/drawing/2014/main" xmlns="" id="{D197AE3A-B86B-460E-B9BB-9F6F588A8D44}"/>
              </a:ext>
            </a:extLst>
          </p:cNvPr>
          <p:cNvPicPr>
            <a:picLocks noChangeAspect="1"/>
          </p:cNvPicPr>
          <p:nvPr/>
        </p:nvPicPr>
        <p:blipFill>
          <a:blip r:embed="rId12"/>
          <a:stretch>
            <a:fillRect/>
          </a:stretch>
        </p:blipFill>
        <p:spPr>
          <a:xfrm>
            <a:off x="6270030" y="2568522"/>
            <a:ext cx="2762250" cy="1657350"/>
          </a:xfrm>
          <a:prstGeom prst="rect">
            <a:avLst/>
          </a:prstGeom>
        </p:spPr>
      </p:pic>
      <p:pic>
        <p:nvPicPr>
          <p:cNvPr id="16" name="Picture 15">
            <a:extLst>
              <a:ext uri="{FF2B5EF4-FFF2-40B4-BE49-F238E27FC236}">
                <a16:creationId xmlns:a16="http://schemas.microsoft.com/office/drawing/2014/main" xmlns="" id="{27FCE443-6522-4E6E-A017-244A7A8F278C}"/>
              </a:ext>
            </a:extLst>
          </p:cNvPr>
          <p:cNvPicPr>
            <a:picLocks noChangeAspect="1"/>
          </p:cNvPicPr>
          <p:nvPr/>
        </p:nvPicPr>
        <p:blipFill>
          <a:blip r:embed="rId13"/>
          <a:stretch>
            <a:fillRect/>
          </a:stretch>
        </p:blipFill>
        <p:spPr>
          <a:xfrm>
            <a:off x="6409752" y="839787"/>
            <a:ext cx="2619375" cy="1722736"/>
          </a:xfrm>
          <a:prstGeom prst="rect">
            <a:avLst/>
          </a:prstGeom>
        </p:spPr>
      </p:pic>
    </p:spTree>
    <p:extLst>
      <p:ext uri="{BB962C8B-B14F-4D97-AF65-F5344CB8AC3E}">
        <p14:creationId xmlns:p14="http://schemas.microsoft.com/office/powerpoint/2010/main" val="3980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5D274-06A5-41A4-9255-D09183B27287}"/>
              </a:ext>
            </a:extLst>
          </p:cNvPr>
          <p:cNvSpPr>
            <a:spLocks noGrp="1"/>
          </p:cNvSpPr>
          <p:nvPr>
            <p:ph type="title"/>
          </p:nvPr>
        </p:nvSpPr>
        <p:spPr/>
        <p:txBody>
          <a:bodyPr/>
          <a:lstStyle/>
          <a:p>
            <a:r>
              <a:rPr lang="en-GB" dirty="0">
                <a:solidFill>
                  <a:schemeClr val="bg1"/>
                </a:solidFill>
              </a:rPr>
              <a:t>Why do people perpetrate?</a:t>
            </a:r>
          </a:p>
        </p:txBody>
      </p:sp>
      <p:sp>
        <p:nvSpPr>
          <p:cNvPr id="3" name="Content Placeholder 2">
            <a:extLst>
              <a:ext uri="{FF2B5EF4-FFF2-40B4-BE49-F238E27FC236}">
                <a16:creationId xmlns:a16="http://schemas.microsoft.com/office/drawing/2014/main" xmlns="" id="{CC31EFCC-7D83-44E1-99EA-C8373748500B}"/>
              </a:ext>
            </a:extLst>
          </p:cNvPr>
          <p:cNvSpPr>
            <a:spLocks noGrp="1"/>
          </p:cNvSpPr>
          <p:nvPr>
            <p:ph idx="1"/>
          </p:nvPr>
        </p:nvSpPr>
        <p:spPr/>
        <p:txBody>
          <a:bodyPr/>
          <a:lstStyle/>
          <a:p>
            <a:pPr marL="0" indent="0">
              <a:buNone/>
            </a:pPr>
            <a:r>
              <a:rPr lang="en-GB" dirty="0">
                <a:solidFill>
                  <a:schemeClr val="bg1"/>
                </a:solidFill>
              </a:rPr>
              <a:t>Michael Johnson’s Theory:</a:t>
            </a:r>
          </a:p>
          <a:p>
            <a:pPr marL="0" indent="0">
              <a:buNone/>
            </a:pPr>
            <a:endParaRPr lang="en-GB" dirty="0">
              <a:solidFill>
                <a:schemeClr val="bg1"/>
              </a:solidFill>
            </a:endParaRPr>
          </a:p>
          <a:p>
            <a:pPr marL="0" indent="0">
              <a:buNone/>
            </a:pPr>
            <a:endParaRPr lang="en-GB" dirty="0">
              <a:solidFill>
                <a:schemeClr val="bg1"/>
              </a:solidFill>
            </a:endParaRPr>
          </a:p>
          <a:p>
            <a:pPr>
              <a:buFont typeface="Arial" panose="020B0604020202020204" pitchFamily="34" charset="0"/>
              <a:buChar char="•"/>
            </a:pPr>
            <a:r>
              <a:rPr lang="en-GB" dirty="0">
                <a:solidFill>
                  <a:schemeClr val="bg1"/>
                </a:solidFill>
              </a:rPr>
              <a:t>Intimate Terrorism</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r>
              <a:rPr lang="en-GB" dirty="0">
                <a:solidFill>
                  <a:schemeClr val="bg1"/>
                </a:solidFill>
              </a:rPr>
              <a:t>Situational Couple Violence</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xmlns="" id="{CF0E10C0-1572-4939-9467-E10C8C6F865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763165419"/>
      </p:ext>
    </p:extLst>
  </p:cSld>
  <p:clrMapOvr>
    <a:masterClrMapping/>
  </p:clrMapOvr>
</p:sld>
</file>

<file path=ppt/theme/theme1.xml><?xml version="1.0" encoding="utf-8"?>
<a:theme xmlns:a="http://schemas.openxmlformats.org/drawingml/2006/main" name="PP">
  <a:themeElements>
    <a:clrScheme name="Bournemouth Borough Council">
      <a:dk1>
        <a:srgbClr val="1C466F"/>
      </a:dk1>
      <a:lt1>
        <a:sysClr val="window" lastClr="FFFFFF"/>
      </a:lt1>
      <a:dk2>
        <a:srgbClr val="262626"/>
      </a:dk2>
      <a:lt2>
        <a:srgbClr val="F2F2F2"/>
      </a:lt2>
      <a:accent1>
        <a:srgbClr val="63C3D1"/>
      </a:accent1>
      <a:accent2>
        <a:srgbClr val="88B027"/>
      </a:accent2>
      <a:accent3>
        <a:srgbClr val="FFDD00"/>
      </a:accent3>
      <a:accent4>
        <a:srgbClr val="1D6DBC"/>
      </a:accent4>
      <a:accent5>
        <a:srgbClr val="197C78"/>
      </a:accent5>
      <a:accent6>
        <a:srgbClr val="D3E29F"/>
      </a:accent6>
      <a:hlink>
        <a:srgbClr val="E6BC00"/>
      </a:hlink>
      <a:folHlink>
        <a:srgbClr val="CB34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C3CDDC530DAF42B319B4F8320D057B" ma:contentTypeVersion="1" ma:contentTypeDescription="Create a new document." ma:contentTypeScope="" ma:versionID="ebaeb6ef6a95440178170af3dd67ab68">
  <xsd:schema xmlns:xsd="http://www.w3.org/2001/XMLSchema" xmlns:p="http://schemas.microsoft.com/office/2006/metadata/properties" xmlns:ns1="http://schemas.microsoft.com/sharepoint/v3" targetNamespace="http://schemas.microsoft.com/office/2006/metadata/properties" ma:root="true" ma:fieldsID="fb8e26046d96c7dc06aa0535ad8be7a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4C14A-9C00-4A59-85A5-578B20C3186A}">
  <ds:schemaRefs>
    <ds:schemaRef ds:uri="http://purl.org/dc/dcmitype/"/>
    <ds:schemaRef ds:uri="http://schemas.microsoft.com/sharepoint/v3"/>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69023A0-5D0B-4032-8BC3-738FDE645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CF2C8-2BD9-4761-BD91-BC6261D580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1016</TotalTime>
  <Words>1851</Words>
  <Application>Microsoft Office PowerPoint</Application>
  <PresentationFormat>On-screen Show (4:3)</PresentationFormat>
  <Paragraphs>266</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PP</vt:lpstr>
      <vt:lpstr>Domestic Abuse </vt:lpstr>
      <vt:lpstr>What is Domestic Abuse?</vt:lpstr>
      <vt:lpstr>Local Picture</vt:lpstr>
      <vt:lpstr>Who is a victim?</vt:lpstr>
      <vt:lpstr>Marie</vt:lpstr>
      <vt:lpstr>Michelle</vt:lpstr>
      <vt:lpstr>Mike </vt:lpstr>
      <vt:lpstr>Who is a victim?</vt:lpstr>
      <vt:lpstr>Why do people perpetrate?</vt:lpstr>
      <vt:lpstr>Intimate Terrorism</vt:lpstr>
      <vt:lpstr>Situational Couple Abuse</vt:lpstr>
      <vt:lpstr>Situational Couple Violence</vt:lpstr>
      <vt:lpstr> Domestic Violence outside of couple relationships</vt:lpstr>
      <vt:lpstr>PowerPoint Presentation</vt:lpstr>
      <vt:lpstr>Fear</vt:lpstr>
      <vt:lpstr>Immediate fear</vt:lpstr>
      <vt:lpstr>Chronic fear</vt:lpstr>
      <vt:lpstr>Fear of someone</vt:lpstr>
      <vt:lpstr>PowerPoint Presentation</vt:lpstr>
      <vt:lpstr>Methods of Coercive Control</vt:lpstr>
      <vt:lpstr>PowerPoint Presentation</vt:lpstr>
      <vt:lpstr>Case Study: Oscar Pistorius</vt:lpstr>
      <vt:lpstr>Case study: Mick Philpott</vt:lpstr>
      <vt:lpstr>Domestic Violence in older people</vt:lpstr>
      <vt:lpstr>Indicators </vt:lpstr>
      <vt:lpstr>Who Can Help?</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Surbuts</dc:creator>
  <cp:lastModifiedBy>Claire Hughes</cp:lastModifiedBy>
  <cp:revision>51</cp:revision>
  <dcterms:created xsi:type="dcterms:W3CDTF">2014-09-05T08:43:49Z</dcterms:created>
  <dcterms:modified xsi:type="dcterms:W3CDTF">2019-02-12T12:34:15Z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0x01010005C3CDDC530DAF42B319B4F8320D057B</vt:lpwstr>
  </property>
</Properties>
</file>