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2" r:id="rId3"/>
    <p:sldId id="266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893"/>
    <a:srgbClr val="F1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54" autoAdjust="0"/>
  </p:normalViewPr>
  <p:slideViewPr>
    <p:cSldViewPr>
      <p:cViewPr varScale="1">
        <p:scale>
          <a:sx n="68" d="100"/>
          <a:sy n="68" d="100"/>
        </p:scale>
        <p:origin x="18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CB070-6143-4D20-88A8-8D84DA7761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C7E0CF-2170-4EC6-A979-64ADF65571F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Has needs for care and support and </a:t>
          </a:r>
          <a:endParaRPr lang="en-GB" dirty="0">
            <a:solidFill>
              <a:schemeClr val="tx2"/>
            </a:solidFill>
          </a:endParaRPr>
        </a:p>
      </dgm:t>
    </dgm:pt>
    <dgm:pt modelId="{D5D0F65C-10B8-46D0-A053-398CD589A799}" type="parTrans" cxnId="{4C564CF1-B9B7-40C1-8192-843258FE2C4B}">
      <dgm:prSet/>
      <dgm:spPr/>
      <dgm:t>
        <a:bodyPr/>
        <a:lstStyle/>
        <a:p>
          <a:endParaRPr lang="en-GB"/>
        </a:p>
      </dgm:t>
    </dgm:pt>
    <dgm:pt modelId="{01A46A71-9859-47A4-9912-EDD1C2820EDB}" type="sibTrans" cxnId="{4C564CF1-B9B7-40C1-8192-843258FE2C4B}">
      <dgm:prSet/>
      <dgm:spPr/>
      <dgm:t>
        <a:bodyPr/>
        <a:lstStyle/>
        <a:p>
          <a:endParaRPr lang="en-GB"/>
        </a:p>
      </dgm:t>
    </dgm:pt>
    <dgm:pt modelId="{D3E9B54E-EB15-45F3-B3EC-6658153C48B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Is experiencing or at risk of abuse and neglect and </a:t>
          </a:r>
          <a:endParaRPr lang="en-GB" dirty="0">
            <a:solidFill>
              <a:schemeClr val="tx2"/>
            </a:solidFill>
          </a:endParaRPr>
        </a:p>
      </dgm:t>
    </dgm:pt>
    <dgm:pt modelId="{ADC40B0C-7A54-42E5-9F69-EF3FC1483915}" type="parTrans" cxnId="{1BF3CBE7-B22D-41F3-9B0D-D8A5FCE3C7A5}">
      <dgm:prSet/>
      <dgm:spPr/>
      <dgm:t>
        <a:bodyPr/>
        <a:lstStyle/>
        <a:p>
          <a:endParaRPr lang="en-GB"/>
        </a:p>
      </dgm:t>
    </dgm:pt>
    <dgm:pt modelId="{99913843-B61E-4E3C-919A-AB009B4DAE78}" type="sibTrans" cxnId="{1BF3CBE7-B22D-41F3-9B0D-D8A5FCE3C7A5}">
      <dgm:prSet/>
      <dgm:spPr/>
      <dgm:t>
        <a:bodyPr/>
        <a:lstStyle/>
        <a:p>
          <a:endParaRPr lang="en-GB"/>
        </a:p>
      </dgm:t>
    </dgm:pt>
    <dgm:pt modelId="{E1770ECC-FC9B-457E-BC80-FDC3DB76D18D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As a result of their care and support needs is unable to protect themselves from either risk of the experience of abuse or neglect </a:t>
          </a:r>
          <a:endParaRPr lang="en-GB" dirty="0">
            <a:solidFill>
              <a:schemeClr val="tx2"/>
            </a:solidFill>
          </a:endParaRPr>
        </a:p>
      </dgm:t>
    </dgm:pt>
    <dgm:pt modelId="{C88B02F4-40AE-4D9E-9BF6-612C23C80296}" type="parTrans" cxnId="{DCD83B50-4205-4251-86F6-DA8432E96266}">
      <dgm:prSet/>
      <dgm:spPr/>
      <dgm:t>
        <a:bodyPr/>
        <a:lstStyle/>
        <a:p>
          <a:endParaRPr lang="en-GB"/>
        </a:p>
      </dgm:t>
    </dgm:pt>
    <dgm:pt modelId="{6F8C7ED8-8029-4EB5-96CD-D4A8DC30B8CC}" type="sibTrans" cxnId="{DCD83B50-4205-4251-86F6-DA8432E96266}">
      <dgm:prSet/>
      <dgm:spPr/>
      <dgm:t>
        <a:bodyPr/>
        <a:lstStyle/>
        <a:p>
          <a:endParaRPr lang="en-GB"/>
        </a:p>
      </dgm:t>
    </dgm:pt>
    <dgm:pt modelId="{C87CE705-E566-4421-924B-6E4F43FCAE23}" type="pres">
      <dgm:prSet presAssocID="{695CB070-6143-4D20-88A8-8D84DA77613D}" presName="CompostProcess" presStyleCnt="0">
        <dgm:presLayoutVars>
          <dgm:dir/>
          <dgm:resizeHandles val="exact"/>
        </dgm:presLayoutVars>
      </dgm:prSet>
      <dgm:spPr/>
    </dgm:pt>
    <dgm:pt modelId="{DDFCF504-0A23-435C-90BC-8565A617FF10}" type="pres">
      <dgm:prSet presAssocID="{695CB070-6143-4D20-88A8-8D84DA77613D}" presName="arrow" presStyleLbl="bgShp" presStyleIdx="0" presStyleCnt="1" custLinFactNeighborX="17581" custLinFactNeighborY="-19864"/>
      <dgm:spPr/>
    </dgm:pt>
    <dgm:pt modelId="{89205747-BC2A-4DF9-91DB-8CF248DB2716}" type="pres">
      <dgm:prSet presAssocID="{695CB070-6143-4D20-88A8-8D84DA77613D}" presName="linearProcess" presStyleCnt="0"/>
      <dgm:spPr/>
    </dgm:pt>
    <dgm:pt modelId="{A86DB760-C8B3-4B30-8C26-239E0A22A806}" type="pres">
      <dgm:prSet presAssocID="{1CC7E0CF-2170-4EC6-A979-64ADF65571F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85CC5-6A27-4584-B71F-F19F79508601}" type="pres">
      <dgm:prSet presAssocID="{01A46A71-9859-47A4-9912-EDD1C2820EDB}" presName="sibTrans" presStyleCnt="0"/>
      <dgm:spPr/>
    </dgm:pt>
    <dgm:pt modelId="{75D287A3-FDE5-45E9-A7B3-22BD5DCE5E41}" type="pres">
      <dgm:prSet presAssocID="{D3E9B54E-EB15-45F3-B3EC-6658153C48B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FF3A42-BB4B-4299-86D4-846EA8C4AFCC}" type="pres">
      <dgm:prSet presAssocID="{99913843-B61E-4E3C-919A-AB009B4DAE78}" presName="sibTrans" presStyleCnt="0"/>
      <dgm:spPr/>
    </dgm:pt>
    <dgm:pt modelId="{D7A34CA4-FC57-4688-BDF3-00EE4FD90955}" type="pres">
      <dgm:prSet presAssocID="{E1770ECC-FC9B-457E-BC80-FDC3DB76D18D}" presName="textNode" presStyleLbl="node1" presStyleIdx="2" presStyleCnt="3" custLinFactNeighborX="44621" custLinFactNeighborY="-4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F3CBE7-B22D-41F3-9B0D-D8A5FCE3C7A5}" srcId="{695CB070-6143-4D20-88A8-8D84DA77613D}" destId="{D3E9B54E-EB15-45F3-B3EC-6658153C48BB}" srcOrd="1" destOrd="0" parTransId="{ADC40B0C-7A54-42E5-9F69-EF3FC1483915}" sibTransId="{99913843-B61E-4E3C-919A-AB009B4DAE78}"/>
    <dgm:cxn modelId="{63D7DB42-0F74-42E1-81E2-3F47D439F9C9}" type="presOf" srcId="{D3E9B54E-EB15-45F3-B3EC-6658153C48BB}" destId="{75D287A3-FDE5-45E9-A7B3-22BD5DCE5E41}" srcOrd="0" destOrd="0" presId="urn:microsoft.com/office/officeart/2005/8/layout/hProcess9"/>
    <dgm:cxn modelId="{B4A13135-D8CD-4005-ACCD-81C933226D58}" type="presOf" srcId="{1CC7E0CF-2170-4EC6-A979-64ADF65571F5}" destId="{A86DB760-C8B3-4B30-8C26-239E0A22A806}" srcOrd="0" destOrd="0" presId="urn:microsoft.com/office/officeart/2005/8/layout/hProcess9"/>
    <dgm:cxn modelId="{DCD83B50-4205-4251-86F6-DA8432E96266}" srcId="{695CB070-6143-4D20-88A8-8D84DA77613D}" destId="{E1770ECC-FC9B-457E-BC80-FDC3DB76D18D}" srcOrd="2" destOrd="0" parTransId="{C88B02F4-40AE-4D9E-9BF6-612C23C80296}" sibTransId="{6F8C7ED8-8029-4EB5-96CD-D4A8DC30B8CC}"/>
    <dgm:cxn modelId="{591A0D59-7F85-4B31-8CD1-3B58C6F02E75}" type="presOf" srcId="{695CB070-6143-4D20-88A8-8D84DA77613D}" destId="{C87CE705-E566-4421-924B-6E4F43FCAE23}" srcOrd="0" destOrd="0" presId="urn:microsoft.com/office/officeart/2005/8/layout/hProcess9"/>
    <dgm:cxn modelId="{4C564CF1-B9B7-40C1-8192-843258FE2C4B}" srcId="{695CB070-6143-4D20-88A8-8D84DA77613D}" destId="{1CC7E0CF-2170-4EC6-A979-64ADF65571F5}" srcOrd="0" destOrd="0" parTransId="{D5D0F65C-10B8-46D0-A053-398CD589A799}" sibTransId="{01A46A71-9859-47A4-9912-EDD1C2820EDB}"/>
    <dgm:cxn modelId="{DFD97EC2-0BF9-4168-B0E9-D5AAE7B9DEDA}" type="presOf" srcId="{E1770ECC-FC9B-457E-BC80-FDC3DB76D18D}" destId="{D7A34CA4-FC57-4688-BDF3-00EE4FD90955}" srcOrd="0" destOrd="0" presId="urn:microsoft.com/office/officeart/2005/8/layout/hProcess9"/>
    <dgm:cxn modelId="{763A8C94-125F-40FF-875E-E5C5E06546C3}" type="presParOf" srcId="{C87CE705-E566-4421-924B-6E4F43FCAE23}" destId="{DDFCF504-0A23-435C-90BC-8565A617FF10}" srcOrd="0" destOrd="0" presId="urn:microsoft.com/office/officeart/2005/8/layout/hProcess9"/>
    <dgm:cxn modelId="{B77BE5F2-8CE4-4E51-B5B3-0F85D06B6DCA}" type="presParOf" srcId="{C87CE705-E566-4421-924B-6E4F43FCAE23}" destId="{89205747-BC2A-4DF9-91DB-8CF248DB2716}" srcOrd="1" destOrd="0" presId="urn:microsoft.com/office/officeart/2005/8/layout/hProcess9"/>
    <dgm:cxn modelId="{82A999E3-B2C0-409A-BBD6-91029EA5E380}" type="presParOf" srcId="{89205747-BC2A-4DF9-91DB-8CF248DB2716}" destId="{A86DB760-C8B3-4B30-8C26-239E0A22A806}" srcOrd="0" destOrd="0" presId="urn:microsoft.com/office/officeart/2005/8/layout/hProcess9"/>
    <dgm:cxn modelId="{4F80C2E7-794D-4259-A356-818A6744F285}" type="presParOf" srcId="{89205747-BC2A-4DF9-91DB-8CF248DB2716}" destId="{64685CC5-6A27-4584-B71F-F19F79508601}" srcOrd="1" destOrd="0" presId="urn:microsoft.com/office/officeart/2005/8/layout/hProcess9"/>
    <dgm:cxn modelId="{87C1986D-12B0-4CDF-828F-C840D68EF27E}" type="presParOf" srcId="{89205747-BC2A-4DF9-91DB-8CF248DB2716}" destId="{75D287A3-FDE5-45E9-A7B3-22BD5DCE5E41}" srcOrd="2" destOrd="0" presId="urn:microsoft.com/office/officeart/2005/8/layout/hProcess9"/>
    <dgm:cxn modelId="{4B0B84B6-B086-4000-A3E1-174243CD999A}" type="presParOf" srcId="{89205747-BC2A-4DF9-91DB-8CF248DB2716}" destId="{5DFF3A42-BB4B-4299-86D4-846EA8C4AFCC}" srcOrd="3" destOrd="0" presId="urn:microsoft.com/office/officeart/2005/8/layout/hProcess9"/>
    <dgm:cxn modelId="{B7087AF7-A9FC-49F7-B929-E2FB690DD300}" type="presParOf" srcId="{89205747-BC2A-4DF9-91DB-8CF248DB2716}" destId="{D7A34CA4-FC57-4688-BDF3-00EE4FD909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36410-B968-4FF6-A64B-3EF2130D32A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B98A3A5-35C0-4B65-984F-E4B5FFC23D68}">
      <dgm:prSet phldrT="[Text]"/>
      <dgm:spPr/>
      <dgm:t>
        <a:bodyPr/>
        <a:lstStyle/>
        <a:p>
          <a:r>
            <a:rPr lang="en-GB" dirty="0" smtClean="0"/>
            <a:t>Safeguarding undertake a Section 42 enquiry, coordinate and manage procedures – Review of current situation </a:t>
          </a:r>
          <a:endParaRPr lang="en-GB" dirty="0"/>
        </a:p>
      </dgm:t>
    </dgm:pt>
    <dgm:pt modelId="{F220F13F-A53E-42BA-B2CD-1596AFB9CE4D}" type="parTrans" cxnId="{DD96689B-FD31-4C8F-9475-C639CA0788F5}">
      <dgm:prSet/>
      <dgm:spPr/>
      <dgm:t>
        <a:bodyPr/>
        <a:lstStyle/>
        <a:p>
          <a:endParaRPr lang="en-GB"/>
        </a:p>
      </dgm:t>
    </dgm:pt>
    <dgm:pt modelId="{D80A7412-5035-44BF-AA05-6A4E72F1DE9D}" type="sibTrans" cxnId="{DD96689B-FD31-4C8F-9475-C639CA0788F5}">
      <dgm:prSet/>
      <dgm:spPr/>
      <dgm:t>
        <a:bodyPr/>
        <a:lstStyle/>
        <a:p>
          <a:endParaRPr lang="en-GB"/>
        </a:p>
      </dgm:t>
    </dgm:pt>
    <dgm:pt modelId="{4C06CB2F-9F97-41E0-AC00-4DAC13483B00}">
      <dgm:prSet phldrT="[Text]"/>
      <dgm:spPr/>
      <dgm:t>
        <a:bodyPr/>
        <a:lstStyle/>
        <a:p>
          <a:r>
            <a:rPr lang="en-GB" dirty="0" smtClean="0"/>
            <a:t>Situation is deteriorating and risk is escalating, professionals have increasing concerns – consider discussion with safeguarding </a:t>
          </a:r>
        </a:p>
      </dgm:t>
    </dgm:pt>
    <dgm:pt modelId="{0BAC3F39-C4C7-4158-882A-ECC310E40412}" type="parTrans" cxnId="{27233956-2E90-4740-846A-B3BE38BD1224}">
      <dgm:prSet/>
      <dgm:spPr/>
      <dgm:t>
        <a:bodyPr/>
        <a:lstStyle/>
        <a:p>
          <a:endParaRPr lang="en-GB"/>
        </a:p>
      </dgm:t>
    </dgm:pt>
    <dgm:pt modelId="{9C1B2E8D-79CD-452E-BEA9-0FC5577FDBE4}" type="sibTrans" cxnId="{27233956-2E90-4740-846A-B3BE38BD1224}">
      <dgm:prSet/>
      <dgm:spPr/>
      <dgm:t>
        <a:bodyPr/>
        <a:lstStyle/>
        <a:p>
          <a:endParaRPr lang="en-GB"/>
        </a:p>
      </dgm:t>
    </dgm:pt>
    <dgm:pt modelId="{6B6C0D63-9A65-4391-AADC-03C466A961C6}">
      <dgm:prSet phldrT="[Text]"/>
      <dgm:spPr/>
      <dgm:t>
        <a:bodyPr/>
        <a:lstStyle/>
        <a:p>
          <a:r>
            <a:rPr lang="en-GB" dirty="0" smtClean="0"/>
            <a:t>Multi disciplinary - individual needs advice and support – Plan and hold initial MARMM</a:t>
          </a:r>
          <a:endParaRPr lang="en-GB" dirty="0"/>
        </a:p>
      </dgm:t>
    </dgm:pt>
    <dgm:pt modelId="{BB8295F2-61FD-4F45-9146-E9253F98A097}" type="parTrans" cxnId="{CD22C9FB-78B0-4F41-A2A2-F6C05AD1AB7D}">
      <dgm:prSet/>
      <dgm:spPr/>
      <dgm:t>
        <a:bodyPr/>
        <a:lstStyle/>
        <a:p>
          <a:endParaRPr lang="en-GB"/>
        </a:p>
      </dgm:t>
    </dgm:pt>
    <dgm:pt modelId="{2DD9279E-8821-4735-8077-390514FA4BAE}" type="sibTrans" cxnId="{CD22C9FB-78B0-4F41-A2A2-F6C05AD1AB7D}">
      <dgm:prSet/>
      <dgm:spPr/>
      <dgm:t>
        <a:bodyPr/>
        <a:lstStyle/>
        <a:p>
          <a:endParaRPr lang="en-GB"/>
        </a:p>
      </dgm:t>
    </dgm:pt>
    <dgm:pt modelId="{778E0E1F-A33E-446E-824B-0E3D2C5A906E}" type="pres">
      <dgm:prSet presAssocID="{E8436410-B968-4FF6-A64B-3EF2130D32AB}" presName="composite" presStyleCnt="0">
        <dgm:presLayoutVars>
          <dgm:chMax val="5"/>
          <dgm:dir/>
          <dgm:resizeHandles val="exact"/>
        </dgm:presLayoutVars>
      </dgm:prSet>
      <dgm:spPr/>
    </dgm:pt>
    <dgm:pt modelId="{4BAFE394-AC7C-460E-A639-81204467A2AD}" type="pres">
      <dgm:prSet presAssocID="{BB98A3A5-35C0-4B65-984F-E4B5FFC23D68}" presName="circle1" presStyleLbl="lnNode1" presStyleIdx="0" presStyleCnt="3" custLinFactNeighborX="-950" custLinFactNeighborY="-1396"/>
      <dgm:spPr>
        <a:solidFill>
          <a:schemeClr val="accent2">
            <a:lumMod val="40000"/>
            <a:lumOff val="60000"/>
          </a:schemeClr>
        </a:solidFill>
      </dgm:spPr>
    </dgm:pt>
    <dgm:pt modelId="{069D9402-47E4-4969-9C36-4282CEF091F7}" type="pres">
      <dgm:prSet presAssocID="{BB98A3A5-35C0-4B65-984F-E4B5FFC23D68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A635B-6AC4-4C36-A443-D488B5A4FD30}" type="pres">
      <dgm:prSet presAssocID="{BB98A3A5-35C0-4B65-984F-E4B5FFC23D68}" presName="line1" presStyleLbl="callout" presStyleIdx="0" presStyleCnt="6"/>
      <dgm:spPr/>
    </dgm:pt>
    <dgm:pt modelId="{F222C2C2-2978-4499-BB4F-67966806031F}" type="pres">
      <dgm:prSet presAssocID="{BB98A3A5-35C0-4B65-984F-E4B5FFC23D68}" presName="d1" presStyleLbl="callout" presStyleIdx="1" presStyleCnt="6"/>
      <dgm:spPr/>
    </dgm:pt>
    <dgm:pt modelId="{D4053E0D-ACF9-4C22-A451-ADF5FB9BAD7B}" type="pres">
      <dgm:prSet presAssocID="{4C06CB2F-9F97-41E0-AC00-4DAC13483B00}" presName="circle2" presStyleLbl="lnNod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149BDA78-6831-4878-BE8D-44F032D29991}" type="pres">
      <dgm:prSet presAssocID="{4C06CB2F-9F97-41E0-AC00-4DAC13483B00}" presName="text2" presStyleLbl="revTx" presStyleIdx="1" presStyleCnt="3" custScaleX="122869" custLinFactNeighborX="14985" custLinFactNeighborY="46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D39ED-BAA2-4E89-AA92-3C1DCD01CFEC}" type="pres">
      <dgm:prSet presAssocID="{4C06CB2F-9F97-41E0-AC00-4DAC13483B00}" presName="line2" presStyleLbl="callout" presStyleIdx="2" presStyleCnt="6"/>
      <dgm:spPr/>
    </dgm:pt>
    <dgm:pt modelId="{616B6D0C-6B67-4209-900E-7CE7DF7F348B}" type="pres">
      <dgm:prSet presAssocID="{4C06CB2F-9F97-41E0-AC00-4DAC13483B00}" presName="d2" presStyleLbl="callout" presStyleIdx="3" presStyleCnt="6"/>
      <dgm:spPr/>
    </dgm:pt>
    <dgm:pt modelId="{6B93F692-D86C-40D5-A705-6B13419FA927}" type="pres">
      <dgm:prSet presAssocID="{6B6C0D63-9A65-4391-AADC-03C466A961C6}" presName="circle3" presStyleLbl="lnNode1" presStyleIdx="2" presStyleCnt="3"/>
      <dgm:spPr>
        <a:solidFill>
          <a:schemeClr val="accent2">
            <a:lumMod val="75000"/>
          </a:schemeClr>
        </a:solidFill>
      </dgm:spPr>
    </dgm:pt>
    <dgm:pt modelId="{1D38E556-14D2-4FE3-AE56-07B23BADD8DE}" type="pres">
      <dgm:prSet presAssocID="{6B6C0D63-9A65-4391-AADC-03C466A961C6}" presName="text3" presStyleLbl="revTx" presStyleIdx="2" presStyleCnt="3" custLinFactNeighborX="3551" custLinFactNeighborY="16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7E7CA-8984-4BBC-AFF2-20AE6FD32CF5}" type="pres">
      <dgm:prSet presAssocID="{6B6C0D63-9A65-4391-AADC-03C466A961C6}" presName="line3" presStyleLbl="callout" presStyleIdx="4" presStyleCnt="6"/>
      <dgm:spPr/>
    </dgm:pt>
    <dgm:pt modelId="{81CEE20A-E308-4C85-B283-F99DCA118FCA}" type="pres">
      <dgm:prSet presAssocID="{6B6C0D63-9A65-4391-AADC-03C466A961C6}" presName="d3" presStyleLbl="callout" presStyleIdx="5" presStyleCnt="6"/>
      <dgm:spPr/>
    </dgm:pt>
  </dgm:ptLst>
  <dgm:cxnLst>
    <dgm:cxn modelId="{36E788ED-0446-4681-8E30-EBE821A32DE1}" type="presOf" srcId="{6B6C0D63-9A65-4391-AADC-03C466A961C6}" destId="{1D38E556-14D2-4FE3-AE56-07B23BADD8DE}" srcOrd="0" destOrd="0" presId="urn:microsoft.com/office/officeart/2005/8/layout/target1"/>
    <dgm:cxn modelId="{DD96689B-FD31-4C8F-9475-C639CA0788F5}" srcId="{E8436410-B968-4FF6-A64B-3EF2130D32AB}" destId="{BB98A3A5-35C0-4B65-984F-E4B5FFC23D68}" srcOrd="0" destOrd="0" parTransId="{F220F13F-A53E-42BA-B2CD-1596AFB9CE4D}" sibTransId="{D80A7412-5035-44BF-AA05-6A4E72F1DE9D}"/>
    <dgm:cxn modelId="{27233956-2E90-4740-846A-B3BE38BD1224}" srcId="{E8436410-B968-4FF6-A64B-3EF2130D32AB}" destId="{4C06CB2F-9F97-41E0-AC00-4DAC13483B00}" srcOrd="1" destOrd="0" parTransId="{0BAC3F39-C4C7-4158-882A-ECC310E40412}" sibTransId="{9C1B2E8D-79CD-452E-BEA9-0FC5577FDBE4}"/>
    <dgm:cxn modelId="{16246CE4-99DC-423A-8A17-06330C1429A0}" type="presOf" srcId="{4C06CB2F-9F97-41E0-AC00-4DAC13483B00}" destId="{149BDA78-6831-4878-BE8D-44F032D29991}" srcOrd="0" destOrd="0" presId="urn:microsoft.com/office/officeart/2005/8/layout/target1"/>
    <dgm:cxn modelId="{CD22C9FB-78B0-4F41-A2A2-F6C05AD1AB7D}" srcId="{E8436410-B968-4FF6-A64B-3EF2130D32AB}" destId="{6B6C0D63-9A65-4391-AADC-03C466A961C6}" srcOrd="2" destOrd="0" parTransId="{BB8295F2-61FD-4F45-9146-E9253F98A097}" sibTransId="{2DD9279E-8821-4735-8077-390514FA4BAE}"/>
    <dgm:cxn modelId="{F8C9CF7C-8C01-4B07-AD02-FA1582D57309}" type="presOf" srcId="{BB98A3A5-35C0-4B65-984F-E4B5FFC23D68}" destId="{069D9402-47E4-4969-9C36-4282CEF091F7}" srcOrd="0" destOrd="0" presId="urn:microsoft.com/office/officeart/2005/8/layout/target1"/>
    <dgm:cxn modelId="{4B55FC46-ED92-40C4-9888-84361B9C18A4}" type="presOf" srcId="{E8436410-B968-4FF6-A64B-3EF2130D32AB}" destId="{778E0E1F-A33E-446E-824B-0E3D2C5A906E}" srcOrd="0" destOrd="0" presId="urn:microsoft.com/office/officeart/2005/8/layout/target1"/>
    <dgm:cxn modelId="{B1EFCA95-5411-49A8-AA5B-2E971C1BAE04}" type="presParOf" srcId="{778E0E1F-A33E-446E-824B-0E3D2C5A906E}" destId="{4BAFE394-AC7C-460E-A639-81204467A2AD}" srcOrd="0" destOrd="0" presId="urn:microsoft.com/office/officeart/2005/8/layout/target1"/>
    <dgm:cxn modelId="{7B8209A3-F564-48AB-994C-0922CB610AAD}" type="presParOf" srcId="{778E0E1F-A33E-446E-824B-0E3D2C5A906E}" destId="{069D9402-47E4-4969-9C36-4282CEF091F7}" srcOrd="1" destOrd="0" presId="urn:microsoft.com/office/officeart/2005/8/layout/target1"/>
    <dgm:cxn modelId="{3D6F7B61-BD39-4959-972E-C512ABDC730F}" type="presParOf" srcId="{778E0E1F-A33E-446E-824B-0E3D2C5A906E}" destId="{F2CA635B-6AC4-4C36-A443-D488B5A4FD30}" srcOrd="2" destOrd="0" presId="urn:microsoft.com/office/officeart/2005/8/layout/target1"/>
    <dgm:cxn modelId="{F4451373-A1A1-42A9-8701-5ABDDF630FD4}" type="presParOf" srcId="{778E0E1F-A33E-446E-824B-0E3D2C5A906E}" destId="{F222C2C2-2978-4499-BB4F-67966806031F}" srcOrd="3" destOrd="0" presId="urn:microsoft.com/office/officeart/2005/8/layout/target1"/>
    <dgm:cxn modelId="{A174726B-CE65-4D71-BF54-F4DACABD8DA8}" type="presParOf" srcId="{778E0E1F-A33E-446E-824B-0E3D2C5A906E}" destId="{D4053E0D-ACF9-4C22-A451-ADF5FB9BAD7B}" srcOrd="4" destOrd="0" presId="urn:microsoft.com/office/officeart/2005/8/layout/target1"/>
    <dgm:cxn modelId="{7DDF7BE1-B0AF-42E0-AC5D-C0EC7E997283}" type="presParOf" srcId="{778E0E1F-A33E-446E-824B-0E3D2C5A906E}" destId="{149BDA78-6831-4878-BE8D-44F032D29991}" srcOrd="5" destOrd="0" presId="urn:microsoft.com/office/officeart/2005/8/layout/target1"/>
    <dgm:cxn modelId="{2443CA55-1CE5-4016-BBB4-FD78432E2864}" type="presParOf" srcId="{778E0E1F-A33E-446E-824B-0E3D2C5A906E}" destId="{A33D39ED-BAA2-4E89-AA92-3C1DCD01CFEC}" srcOrd="6" destOrd="0" presId="urn:microsoft.com/office/officeart/2005/8/layout/target1"/>
    <dgm:cxn modelId="{CBDB7311-7F36-426F-8CC5-CF067BED41EB}" type="presParOf" srcId="{778E0E1F-A33E-446E-824B-0E3D2C5A906E}" destId="{616B6D0C-6B67-4209-900E-7CE7DF7F348B}" srcOrd="7" destOrd="0" presId="urn:microsoft.com/office/officeart/2005/8/layout/target1"/>
    <dgm:cxn modelId="{A926357B-E9D4-42FE-9E4D-62839B50D669}" type="presParOf" srcId="{778E0E1F-A33E-446E-824B-0E3D2C5A906E}" destId="{6B93F692-D86C-40D5-A705-6B13419FA927}" srcOrd="8" destOrd="0" presId="urn:microsoft.com/office/officeart/2005/8/layout/target1"/>
    <dgm:cxn modelId="{FF676647-3F33-47EF-A61B-4946BFAB9745}" type="presParOf" srcId="{778E0E1F-A33E-446E-824B-0E3D2C5A906E}" destId="{1D38E556-14D2-4FE3-AE56-07B23BADD8DE}" srcOrd="9" destOrd="0" presId="urn:microsoft.com/office/officeart/2005/8/layout/target1"/>
    <dgm:cxn modelId="{3894FC85-93B5-41AE-BCEC-A03A8D53E91F}" type="presParOf" srcId="{778E0E1F-A33E-446E-824B-0E3D2C5A906E}" destId="{E0B7E7CA-8984-4BBC-AFF2-20AE6FD32CF5}" srcOrd="10" destOrd="0" presId="urn:microsoft.com/office/officeart/2005/8/layout/target1"/>
    <dgm:cxn modelId="{4D997D06-A866-4C3F-AD8F-D06AED924D06}" type="presParOf" srcId="{778E0E1F-A33E-446E-824B-0E3D2C5A906E}" destId="{81CEE20A-E308-4C85-B283-F99DCA118FC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760EA-D9C3-4EE3-AC67-B6CC30D927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319233-8697-4B54-8D56-81CFC4965F5D}">
      <dgm:prSet phldrT="[Text]"/>
      <dgm:spPr>
        <a:solidFill>
          <a:srgbClr val="F1D1E6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Stage 1 and 2</a:t>
          </a:r>
          <a:endParaRPr lang="en-GB" dirty="0">
            <a:solidFill>
              <a:schemeClr val="tx1"/>
            </a:solidFill>
          </a:endParaRPr>
        </a:p>
      </dgm:t>
    </dgm:pt>
    <dgm:pt modelId="{CBCF9E7E-D8BD-40D4-9F2B-A2328EF1B481}" type="parTrans" cxnId="{7F9D12E9-E38B-4093-B4A8-BD21018DAEFA}">
      <dgm:prSet/>
      <dgm:spPr/>
      <dgm:t>
        <a:bodyPr/>
        <a:lstStyle/>
        <a:p>
          <a:endParaRPr lang="en-GB"/>
        </a:p>
      </dgm:t>
    </dgm:pt>
    <dgm:pt modelId="{2EF8877D-1B90-4CB7-89E5-5CD35D1A020D}" type="sibTrans" cxnId="{7F9D12E9-E38B-4093-B4A8-BD21018DAEFA}">
      <dgm:prSet/>
      <dgm:spPr/>
      <dgm:t>
        <a:bodyPr/>
        <a:lstStyle/>
        <a:p>
          <a:endParaRPr lang="en-GB"/>
        </a:p>
      </dgm:t>
    </dgm:pt>
    <dgm:pt modelId="{96218BF2-6743-42D9-950C-95DB88680227}">
      <dgm:prSet phldrT="[Text]"/>
      <dgm:spPr/>
      <dgm:t>
        <a:bodyPr/>
        <a:lstStyle/>
        <a:p>
          <a:r>
            <a:rPr lang="en-GB" dirty="0" smtClean="0"/>
            <a:t>Safeguarding concern apply the three part test </a:t>
          </a:r>
          <a:endParaRPr lang="en-GB" dirty="0"/>
        </a:p>
      </dgm:t>
    </dgm:pt>
    <dgm:pt modelId="{0FDF90AE-0538-4C4D-951B-32737D38952B}" type="parTrans" cxnId="{3B2A9206-B952-48E5-99CF-CBB5246DF580}">
      <dgm:prSet/>
      <dgm:spPr/>
      <dgm:t>
        <a:bodyPr/>
        <a:lstStyle/>
        <a:p>
          <a:endParaRPr lang="en-GB"/>
        </a:p>
      </dgm:t>
    </dgm:pt>
    <dgm:pt modelId="{38DF64AB-0AC9-4FBB-8609-4D167FC82E36}" type="sibTrans" cxnId="{3B2A9206-B952-48E5-99CF-CBB5246DF580}">
      <dgm:prSet/>
      <dgm:spPr/>
      <dgm:t>
        <a:bodyPr/>
        <a:lstStyle/>
        <a:p>
          <a:endParaRPr lang="en-GB"/>
        </a:p>
      </dgm:t>
    </dgm:pt>
    <dgm:pt modelId="{DA3A46EC-3DBE-4D36-AFBB-1ED81ACF3C5B}">
      <dgm:prSet phldrT="[Text]"/>
      <dgm:spPr/>
      <dgm:t>
        <a:bodyPr/>
        <a:lstStyle/>
        <a:p>
          <a:r>
            <a:rPr lang="en-GB" dirty="0" smtClean="0"/>
            <a:t>Initial response – including emergency services </a:t>
          </a:r>
          <a:endParaRPr lang="en-GB" dirty="0"/>
        </a:p>
      </dgm:t>
    </dgm:pt>
    <dgm:pt modelId="{99C30600-FFD1-42DA-8DA1-4F913564ECFB}" type="parTrans" cxnId="{F1CE8E11-1CD8-4D46-A9D9-C263180AB774}">
      <dgm:prSet/>
      <dgm:spPr/>
      <dgm:t>
        <a:bodyPr/>
        <a:lstStyle/>
        <a:p>
          <a:endParaRPr lang="en-GB"/>
        </a:p>
      </dgm:t>
    </dgm:pt>
    <dgm:pt modelId="{D1D182CA-CAF1-43D8-BAB2-6A5785279CD8}" type="sibTrans" cxnId="{F1CE8E11-1CD8-4D46-A9D9-C263180AB774}">
      <dgm:prSet/>
      <dgm:spPr/>
      <dgm:t>
        <a:bodyPr/>
        <a:lstStyle/>
        <a:p>
          <a:endParaRPr lang="en-GB"/>
        </a:p>
      </dgm:t>
    </dgm:pt>
    <dgm:pt modelId="{52A1BCCA-AA31-4F07-9249-E4E9425E760C}">
      <dgm:prSet phldrT="[Text]"/>
      <dgm:spPr>
        <a:solidFill>
          <a:srgbClr val="A84893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Stage 3 and 4</a:t>
          </a:r>
          <a:endParaRPr lang="en-GB" dirty="0">
            <a:solidFill>
              <a:schemeClr val="tx1"/>
            </a:solidFill>
          </a:endParaRPr>
        </a:p>
      </dgm:t>
    </dgm:pt>
    <dgm:pt modelId="{BA38FEDA-42F1-4274-BDBE-7C38BA7E1E70}" type="parTrans" cxnId="{7D06310D-8AB2-456B-A17F-045A6B2FB11D}">
      <dgm:prSet/>
      <dgm:spPr/>
      <dgm:t>
        <a:bodyPr/>
        <a:lstStyle/>
        <a:p>
          <a:endParaRPr lang="en-GB"/>
        </a:p>
      </dgm:t>
    </dgm:pt>
    <dgm:pt modelId="{A4E4606B-EB89-49FE-8DD1-7379F6528DA3}" type="sibTrans" cxnId="{7D06310D-8AB2-456B-A17F-045A6B2FB11D}">
      <dgm:prSet/>
      <dgm:spPr/>
      <dgm:t>
        <a:bodyPr/>
        <a:lstStyle/>
        <a:p>
          <a:endParaRPr lang="en-GB"/>
        </a:p>
      </dgm:t>
    </dgm:pt>
    <dgm:pt modelId="{58B615FC-08FC-485B-863C-F24BB74829E8}">
      <dgm:prSet phldrT="[Text]"/>
      <dgm:spPr/>
      <dgm:t>
        <a:bodyPr/>
        <a:lstStyle/>
        <a:p>
          <a:r>
            <a:rPr lang="en-GB" dirty="0" smtClean="0"/>
            <a:t>Consider information sharing </a:t>
          </a:r>
          <a:endParaRPr lang="en-GB" dirty="0"/>
        </a:p>
      </dgm:t>
    </dgm:pt>
    <dgm:pt modelId="{A4D8F6EF-8B7D-4991-A89D-C7E245C903ED}" type="parTrans" cxnId="{353C58BD-D067-4268-BACD-8280AB40ED9A}">
      <dgm:prSet/>
      <dgm:spPr/>
      <dgm:t>
        <a:bodyPr/>
        <a:lstStyle/>
        <a:p>
          <a:endParaRPr lang="en-GB"/>
        </a:p>
      </dgm:t>
    </dgm:pt>
    <dgm:pt modelId="{43CE7561-FB66-4AB8-8D5C-82538B190AC7}" type="sibTrans" cxnId="{353C58BD-D067-4268-BACD-8280AB40ED9A}">
      <dgm:prSet/>
      <dgm:spPr/>
      <dgm:t>
        <a:bodyPr/>
        <a:lstStyle/>
        <a:p>
          <a:endParaRPr lang="en-GB"/>
        </a:p>
      </dgm:t>
    </dgm:pt>
    <dgm:pt modelId="{FD586363-79D2-4340-A733-87115162DD8D}">
      <dgm:prSet phldrT="[Text]"/>
      <dgm:spPr/>
      <dgm:t>
        <a:bodyPr/>
        <a:lstStyle/>
        <a:p>
          <a:r>
            <a:rPr lang="en-GB" dirty="0" smtClean="0"/>
            <a:t>Risk assessment</a:t>
          </a:r>
          <a:endParaRPr lang="en-GB" dirty="0"/>
        </a:p>
      </dgm:t>
    </dgm:pt>
    <dgm:pt modelId="{234DB6B3-BD58-4027-BC74-A64C5E275AC2}" type="parTrans" cxnId="{5ADC442D-F3EF-4778-8B2E-B09304444838}">
      <dgm:prSet/>
      <dgm:spPr/>
      <dgm:t>
        <a:bodyPr/>
        <a:lstStyle/>
        <a:p>
          <a:endParaRPr lang="en-GB"/>
        </a:p>
      </dgm:t>
    </dgm:pt>
    <dgm:pt modelId="{1317B7F3-9295-4AB0-B716-2ACDCFA4CC66}" type="sibTrans" cxnId="{5ADC442D-F3EF-4778-8B2E-B09304444838}">
      <dgm:prSet/>
      <dgm:spPr/>
      <dgm:t>
        <a:bodyPr/>
        <a:lstStyle/>
        <a:p>
          <a:endParaRPr lang="en-GB"/>
        </a:p>
      </dgm:t>
    </dgm:pt>
    <dgm:pt modelId="{5D3B0A19-23BD-40C1-8CA3-6F0C6ACDB61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Stage 5</a:t>
          </a:r>
          <a:endParaRPr lang="en-GB" dirty="0">
            <a:solidFill>
              <a:schemeClr val="tx1"/>
            </a:solidFill>
          </a:endParaRPr>
        </a:p>
      </dgm:t>
    </dgm:pt>
    <dgm:pt modelId="{95AC58F4-8B34-45C2-8021-20E3633FF472}" type="parTrans" cxnId="{954686E4-216D-4164-8BF8-BE8719F94AE7}">
      <dgm:prSet/>
      <dgm:spPr/>
      <dgm:t>
        <a:bodyPr/>
        <a:lstStyle/>
        <a:p>
          <a:endParaRPr lang="en-GB"/>
        </a:p>
      </dgm:t>
    </dgm:pt>
    <dgm:pt modelId="{BD2FC923-4677-4671-ADEE-DBADE961FF52}" type="sibTrans" cxnId="{954686E4-216D-4164-8BF8-BE8719F94AE7}">
      <dgm:prSet/>
      <dgm:spPr/>
      <dgm:t>
        <a:bodyPr/>
        <a:lstStyle/>
        <a:p>
          <a:endParaRPr lang="en-GB"/>
        </a:p>
      </dgm:t>
    </dgm:pt>
    <dgm:pt modelId="{A93FADE5-59F7-4AA8-AB7E-98DF25AEA5E3}">
      <dgm:prSet phldrT="[Text]"/>
      <dgm:spPr/>
      <dgm:t>
        <a:bodyPr/>
        <a:lstStyle/>
        <a:p>
          <a:r>
            <a:rPr lang="en-GB" dirty="0" smtClean="0"/>
            <a:t>How will the concern be handled – three levels of response</a:t>
          </a:r>
          <a:endParaRPr lang="en-GB" dirty="0"/>
        </a:p>
      </dgm:t>
    </dgm:pt>
    <dgm:pt modelId="{E8DD65B1-116C-44C5-8598-F935A75A9296}" type="parTrans" cxnId="{43382D85-C747-48EA-8C91-98CAAD115225}">
      <dgm:prSet/>
      <dgm:spPr/>
      <dgm:t>
        <a:bodyPr/>
        <a:lstStyle/>
        <a:p>
          <a:endParaRPr lang="en-GB"/>
        </a:p>
      </dgm:t>
    </dgm:pt>
    <dgm:pt modelId="{C54AD6FB-79FB-4B7E-A952-495E6CDB6C7A}" type="sibTrans" cxnId="{43382D85-C747-48EA-8C91-98CAAD115225}">
      <dgm:prSet/>
      <dgm:spPr/>
      <dgm:t>
        <a:bodyPr/>
        <a:lstStyle/>
        <a:p>
          <a:endParaRPr lang="en-GB"/>
        </a:p>
      </dgm:t>
    </dgm:pt>
    <dgm:pt modelId="{E44E7B0C-5B3E-465C-A6E7-B29627718337}" type="pres">
      <dgm:prSet presAssocID="{F08760EA-D9C3-4EE3-AC67-B6CC30D927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015C6D-77DD-48FE-8FEE-B5B206EDDC51}" type="pres">
      <dgm:prSet presAssocID="{FB319233-8697-4B54-8D56-81CFC4965F5D}" presName="composite" presStyleCnt="0"/>
      <dgm:spPr/>
    </dgm:pt>
    <dgm:pt modelId="{A6BE6A0D-80E2-4FC4-AD02-6B1484CF25D4}" type="pres">
      <dgm:prSet presAssocID="{FB319233-8697-4B54-8D56-81CFC4965F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EC3FA8-1185-43AA-836C-32A95EF6C80F}" type="pres">
      <dgm:prSet presAssocID="{FB319233-8697-4B54-8D56-81CFC4965F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8AD97-0BA5-4EFF-A8A0-233F87F293CD}" type="pres">
      <dgm:prSet presAssocID="{2EF8877D-1B90-4CB7-89E5-5CD35D1A020D}" presName="sp" presStyleCnt="0"/>
      <dgm:spPr/>
    </dgm:pt>
    <dgm:pt modelId="{7E2721CF-8CAD-46FC-89AE-CEE912CE95A1}" type="pres">
      <dgm:prSet presAssocID="{52A1BCCA-AA31-4F07-9249-E4E9425E760C}" presName="composite" presStyleCnt="0"/>
      <dgm:spPr/>
    </dgm:pt>
    <dgm:pt modelId="{06702376-CB74-4ECE-9200-EC52674A5A61}" type="pres">
      <dgm:prSet presAssocID="{52A1BCCA-AA31-4F07-9249-E4E9425E760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F067F-B4AB-4DED-B896-BB923001F458}" type="pres">
      <dgm:prSet presAssocID="{52A1BCCA-AA31-4F07-9249-E4E9425E760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2459FD-8A37-4CE1-B2A5-5C8BE31F8694}" type="pres">
      <dgm:prSet presAssocID="{A4E4606B-EB89-49FE-8DD1-7379F6528DA3}" presName="sp" presStyleCnt="0"/>
      <dgm:spPr/>
    </dgm:pt>
    <dgm:pt modelId="{3B3A2610-0FD2-453A-89B6-605E929C7E9F}" type="pres">
      <dgm:prSet presAssocID="{5D3B0A19-23BD-40C1-8CA3-6F0C6ACDB618}" presName="composite" presStyleCnt="0"/>
      <dgm:spPr/>
    </dgm:pt>
    <dgm:pt modelId="{3D6ACB51-A5B2-4330-ABC6-B6E794CA9561}" type="pres">
      <dgm:prSet presAssocID="{5D3B0A19-23BD-40C1-8CA3-6F0C6ACDB6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DB8AB8-0C79-44F8-AF45-9721A1600868}" type="pres">
      <dgm:prSet presAssocID="{5D3B0A19-23BD-40C1-8CA3-6F0C6ACDB618}" presName="descendantText" presStyleLbl="alignAcc1" presStyleIdx="2" presStyleCnt="3" custLinFactNeighborX="172" custLinFactNeighborY="-4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2275AE-0AFE-45AF-8083-8B1E593679DB}" type="presOf" srcId="{58B615FC-08FC-485B-863C-F24BB74829E8}" destId="{500F067F-B4AB-4DED-B896-BB923001F458}" srcOrd="0" destOrd="0" presId="urn:microsoft.com/office/officeart/2005/8/layout/chevron2"/>
    <dgm:cxn modelId="{353C58BD-D067-4268-BACD-8280AB40ED9A}" srcId="{52A1BCCA-AA31-4F07-9249-E4E9425E760C}" destId="{58B615FC-08FC-485B-863C-F24BB74829E8}" srcOrd="0" destOrd="0" parTransId="{A4D8F6EF-8B7D-4991-A89D-C7E245C903ED}" sibTransId="{43CE7561-FB66-4AB8-8D5C-82538B190AC7}"/>
    <dgm:cxn modelId="{41E1D689-0BDC-423D-BA59-C0F32446CD54}" type="presOf" srcId="{FB319233-8697-4B54-8D56-81CFC4965F5D}" destId="{A6BE6A0D-80E2-4FC4-AD02-6B1484CF25D4}" srcOrd="0" destOrd="0" presId="urn:microsoft.com/office/officeart/2005/8/layout/chevron2"/>
    <dgm:cxn modelId="{F1CE8E11-1CD8-4D46-A9D9-C263180AB774}" srcId="{FB319233-8697-4B54-8D56-81CFC4965F5D}" destId="{DA3A46EC-3DBE-4D36-AFBB-1ED81ACF3C5B}" srcOrd="1" destOrd="0" parTransId="{99C30600-FFD1-42DA-8DA1-4F913564ECFB}" sibTransId="{D1D182CA-CAF1-43D8-BAB2-6A5785279CD8}"/>
    <dgm:cxn modelId="{256C7466-23F5-45D9-A098-7915B7D1E80A}" type="presOf" srcId="{5D3B0A19-23BD-40C1-8CA3-6F0C6ACDB618}" destId="{3D6ACB51-A5B2-4330-ABC6-B6E794CA9561}" srcOrd="0" destOrd="0" presId="urn:microsoft.com/office/officeart/2005/8/layout/chevron2"/>
    <dgm:cxn modelId="{3B2A9206-B952-48E5-99CF-CBB5246DF580}" srcId="{FB319233-8697-4B54-8D56-81CFC4965F5D}" destId="{96218BF2-6743-42D9-950C-95DB88680227}" srcOrd="0" destOrd="0" parTransId="{0FDF90AE-0538-4C4D-951B-32737D38952B}" sibTransId="{38DF64AB-0AC9-4FBB-8609-4D167FC82E36}"/>
    <dgm:cxn modelId="{7D06310D-8AB2-456B-A17F-045A6B2FB11D}" srcId="{F08760EA-D9C3-4EE3-AC67-B6CC30D9277A}" destId="{52A1BCCA-AA31-4F07-9249-E4E9425E760C}" srcOrd="1" destOrd="0" parTransId="{BA38FEDA-42F1-4274-BDBE-7C38BA7E1E70}" sibTransId="{A4E4606B-EB89-49FE-8DD1-7379F6528DA3}"/>
    <dgm:cxn modelId="{069581C9-C449-4A5B-9BBA-CF4FD5D31DE3}" type="presOf" srcId="{96218BF2-6743-42D9-950C-95DB88680227}" destId="{DCEC3FA8-1185-43AA-836C-32A95EF6C80F}" srcOrd="0" destOrd="0" presId="urn:microsoft.com/office/officeart/2005/8/layout/chevron2"/>
    <dgm:cxn modelId="{12EA2E35-6F11-4547-8B9B-0BC64E852B3E}" type="presOf" srcId="{F08760EA-D9C3-4EE3-AC67-B6CC30D9277A}" destId="{E44E7B0C-5B3E-465C-A6E7-B29627718337}" srcOrd="0" destOrd="0" presId="urn:microsoft.com/office/officeart/2005/8/layout/chevron2"/>
    <dgm:cxn modelId="{7F9D12E9-E38B-4093-B4A8-BD21018DAEFA}" srcId="{F08760EA-D9C3-4EE3-AC67-B6CC30D9277A}" destId="{FB319233-8697-4B54-8D56-81CFC4965F5D}" srcOrd="0" destOrd="0" parTransId="{CBCF9E7E-D8BD-40D4-9F2B-A2328EF1B481}" sibTransId="{2EF8877D-1B90-4CB7-89E5-5CD35D1A020D}"/>
    <dgm:cxn modelId="{353E21E1-C3BC-4039-A4E7-48B68E59B13E}" type="presOf" srcId="{A93FADE5-59F7-4AA8-AB7E-98DF25AEA5E3}" destId="{D0DB8AB8-0C79-44F8-AF45-9721A1600868}" srcOrd="0" destOrd="0" presId="urn:microsoft.com/office/officeart/2005/8/layout/chevron2"/>
    <dgm:cxn modelId="{5ADC442D-F3EF-4778-8B2E-B09304444838}" srcId="{52A1BCCA-AA31-4F07-9249-E4E9425E760C}" destId="{FD586363-79D2-4340-A733-87115162DD8D}" srcOrd="1" destOrd="0" parTransId="{234DB6B3-BD58-4027-BC74-A64C5E275AC2}" sibTransId="{1317B7F3-9295-4AB0-B716-2ACDCFA4CC66}"/>
    <dgm:cxn modelId="{6DF07B62-8152-4469-92C6-CE72AE06D4E6}" type="presOf" srcId="{52A1BCCA-AA31-4F07-9249-E4E9425E760C}" destId="{06702376-CB74-4ECE-9200-EC52674A5A61}" srcOrd="0" destOrd="0" presId="urn:microsoft.com/office/officeart/2005/8/layout/chevron2"/>
    <dgm:cxn modelId="{58ED1B8A-E24C-4BD5-8B9C-90DBB28B519C}" type="presOf" srcId="{DA3A46EC-3DBE-4D36-AFBB-1ED81ACF3C5B}" destId="{DCEC3FA8-1185-43AA-836C-32A95EF6C80F}" srcOrd="0" destOrd="1" presId="urn:microsoft.com/office/officeart/2005/8/layout/chevron2"/>
    <dgm:cxn modelId="{43382D85-C747-48EA-8C91-98CAAD115225}" srcId="{5D3B0A19-23BD-40C1-8CA3-6F0C6ACDB618}" destId="{A93FADE5-59F7-4AA8-AB7E-98DF25AEA5E3}" srcOrd="0" destOrd="0" parTransId="{E8DD65B1-116C-44C5-8598-F935A75A9296}" sibTransId="{C54AD6FB-79FB-4B7E-A952-495E6CDB6C7A}"/>
    <dgm:cxn modelId="{26BE583A-363D-41FB-AFA1-C13133EEA3AB}" type="presOf" srcId="{FD586363-79D2-4340-A733-87115162DD8D}" destId="{500F067F-B4AB-4DED-B896-BB923001F458}" srcOrd="0" destOrd="1" presId="urn:microsoft.com/office/officeart/2005/8/layout/chevron2"/>
    <dgm:cxn modelId="{954686E4-216D-4164-8BF8-BE8719F94AE7}" srcId="{F08760EA-D9C3-4EE3-AC67-B6CC30D9277A}" destId="{5D3B0A19-23BD-40C1-8CA3-6F0C6ACDB618}" srcOrd="2" destOrd="0" parTransId="{95AC58F4-8B34-45C2-8021-20E3633FF472}" sibTransId="{BD2FC923-4677-4671-ADEE-DBADE961FF52}"/>
    <dgm:cxn modelId="{FF7BB094-E882-469F-AD03-9F9C31204833}" type="presParOf" srcId="{E44E7B0C-5B3E-465C-A6E7-B29627718337}" destId="{10015C6D-77DD-48FE-8FEE-B5B206EDDC51}" srcOrd="0" destOrd="0" presId="urn:microsoft.com/office/officeart/2005/8/layout/chevron2"/>
    <dgm:cxn modelId="{B537F95F-54A2-41C1-8572-5D3E6956D198}" type="presParOf" srcId="{10015C6D-77DD-48FE-8FEE-B5B206EDDC51}" destId="{A6BE6A0D-80E2-4FC4-AD02-6B1484CF25D4}" srcOrd="0" destOrd="0" presId="urn:microsoft.com/office/officeart/2005/8/layout/chevron2"/>
    <dgm:cxn modelId="{8A9FEAC0-DAAE-4659-B7F9-16E586FA1C21}" type="presParOf" srcId="{10015C6D-77DD-48FE-8FEE-B5B206EDDC51}" destId="{DCEC3FA8-1185-43AA-836C-32A95EF6C80F}" srcOrd="1" destOrd="0" presId="urn:microsoft.com/office/officeart/2005/8/layout/chevron2"/>
    <dgm:cxn modelId="{286435E4-F00F-4137-B8DF-56B4AF6208C9}" type="presParOf" srcId="{E44E7B0C-5B3E-465C-A6E7-B29627718337}" destId="{F578AD97-0BA5-4EFF-A8A0-233F87F293CD}" srcOrd="1" destOrd="0" presId="urn:microsoft.com/office/officeart/2005/8/layout/chevron2"/>
    <dgm:cxn modelId="{F8E48D39-CE28-4DDF-BFE0-82BC788946E2}" type="presParOf" srcId="{E44E7B0C-5B3E-465C-A6E7-B29627718337}" destId="{7E2721CF-8CAD-46FC-89AE-CEE912CE95A1}" srcOrd="2" destOrd="0" presId="urn:microsoft.com/office/officeart/2005/8/layout/chevron2"/>
    <dgm:cxn modelId="{2BDE1587-D7AE-4FB7-B15F-38F5B57C2429}" type="presParOf" srcId="{7E2721CF-8CAD-46FC-89AE-CEE912CE95A1}" destId="{06702376-CB74-4ECE-9200-EC52674A5A61}" srcOrd="0" destOrd="0" presId="urn:microsoft.com/office/officeart/2005/8/layout/chevron2"/>
    <dgm:cxn modelId="{50380FBC-AA14-4167-8D5D-C18D908B30EF}" type="presParOf" srcId="{7E2721CF-8CAD-46FC-89AE-CEE912CE95A1}" destId="{500F067F-B4AB-4DED-B896-BB923001F458}" srcOrd="1" destOrd="0" presId="urn:microsoft.com/office/officeart/2005/8/layout/chevron2"/>
    <dgm:cxn modelId="{AAD6442D-9CB4-4145-AB78-C1C795C11244}" type="presParOf" srcId="{E44E7B0C-5B3E-465C-A6E7-B29627718337}" destId="{692459FD-8A37-4CE1-B2A5-5C8BE31F8694}" srcOrd="3" destOrd="0" presId="urn:microsoft.com/office/officeart/2005/8/layout/chevron2"/>
    <dgm:cxn modelId="{414F7C96-F0F0-45CD-83DC-5F3173543360}" type="presParOf" srcId="{E44E7B0C-5B3E-465C-A6E7-B29627718337}" destId="{3B3A2610-0FD2-453A-89B6-605E929C7E9F}" srcOrd="4" destOrd="0" presId="urn:microsoft.com/office/officeart/2005/8/layout/chevron2"/>
    <dgm:cxn modelId="{A6F2BB60-3E25-4B92-A5CD-36DFC13B21A1}" type="presParOf" srcId="{3B3A2610-0FD2-453A-89B6-605E929C7E9F}" destId="{3D6ACB51-A5B2-4330-ABC6-B6E794CA9561}" srcOrd="0" destOrd="0" presId="urn:microsoft.com/office/officeart/2005/8/layout/chevron2"/>
    <dgm:cxn modelId="{465A1279-414A-4E0C-B06E-B2B8DD09916B}" type="presParOf" srcId="{3B3A2610-0FD2-453A-89B6-605E929C7E9F}" destId="{D0DB8AB8-0C79-44F8-AF45-9721A16008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4D94D-CE76-4944-8FA7-BE3E38BBC9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6B82A-8E14-4943-AC81-FDC1B6970EF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Stage 6 and 7</a:t>
          </a:r>
          <a:endParaRPr lang="en-GB" dirty="0"/>
        </a:p>
      </dgm:t>
    </dgm:pt>
    <dgm:pt modelId="{C06BBC2B-E936-4FF1-BED3-E7166C8BF7C4}" type="parTrans" cxnId="{97B45D00-8A69-4E7E-AF71-4C447C630525}">
      <dgm:prSet/>
      <dgm:spPr/>
      <dgm:t>
        <a:bodyPr/>
        <a:lstStyle/>
        <a:p>
          <a:endParaRPr lang="en-GB"/>
        </a:p>
      </dgm:t>
    </dgm:pt>
    <dgm:pt modelId="{6E82F8F1-E348-41F5-A11C-A949389B9443}" type="sibTrans" cxnId="{97B45D00-8A69-4E7E-AF71-4C447C630525}">
      <dgm:prSet/>
      <dgm:spPr/>
      <dgm:t>
        <a:bodyPr/>
        <a:lstStyle/>
        <a:p>
          <a:endParaRPr lang="en-GB"/>
        </a:p>
      </dgm:t>
    </dgm:pt>
    <dgm:pt modelId="{C0CF2E6A-0CFE-4B97-BE5F-FD569B17BE77}">
      <dgm:prSet phldrT="[Text]"/>
      <dgm:spPr/>
      <dgm:t>
        <a:bodyPr/>
        <a:lstStyle/>
        <a:p>
          <a:r>
            <a:rPr lang="en-GB" dirty="0" smtClean="0"/>
            <a:t>Outcomes and expectations of the person </a:t>
          </a:r>
          <a:endParaRPr lang="en-GB" dirty="0"/>
        </a:p>
      </dgm:t>
    </dgm:pt>
    <dgm:pt modelId="{F8995034-8673-42E7-8BEC-8780FDE416E6}" type="parTrans" cxnId="{C88C679E-EB16-4028-8541-2181D7D7BF24}">
      <dgm:prSet/>
      <dgm:spPr/>
      <dgm:t>
        <a:bodyPr/>
        <a:lstStyle/>
        <a:p>
          <a:endParaRPr lang="en-GB"/>
        </a:p>
      </dgm:t>
    </dgm:pt>
    <dgm:pt modelId="{E410513B-DA6E-4D68-B21A-C89DDC231533}" type="sibTrans" cxnId="{C88C679E-EB16-4028-8541-2181D7D7BF24}">
      <dgm:prSet/>
      <dgm:spPr/>
      <dgm:t>
        <a:bodyPr/>
        <a:lstStyle/>
        <a:p>
          <a:endParaRPr lang="en-GB"/>
        </a:p>
      </dgm:t>
    </dgm:pt>
    <dgm:pt modelId="{37410F0B-7C83-4ABC-AB53-BDAF52815CBC}">
      <dgm:prSet phldrT="[Text]"/>
      <dgm:spPr/>
      <dgm:t>
        <a:bodyPr/>
        <a:lstStyle/>
        <a:p>
          <a:r>
            <a:rPr lang="en-GB" dirty="0" smtClean="0"/>
            <a:t>Actions to support person</a:t>
          </a:r>
          <a:endParaRPr lang="en-GB" dirty="0"/>
        </a:p>
      </dgm:t>
    </dgm:pt>
    <dgm:pt modelId="{20FB3A71-9AFF-48CC-999B-899EA8E30719}" type="parTrans" cxnId="{FE95DD68-EC50-4057-956D-5A925FB3BA81}">
      <dgm:prSet/>
      <dgm:spPr/>
      <dgm:t>
        <a:bodyPr/>
        <a:lstStyle/>
        <a:p>
          <a:endParaRPr lang="en-GB"/>
        </a:p>
      </dgm:t>
    </dgm:pt>
    <dgm:pt modelId="{2C0B6168-298C-467E-A514-ADC9CFB11E52}" type="sibTrans" cxnId="{FE95DD68-EC50-4057-956D-5A925FB3BA81}">
      <dgm:prSet/>
      <dgm:spPr/>
      <dgm:t>
        <a:bodyPr/>
        <a:lstStyle/>
        <a:p>
          <a:endParaRPr lang="en-GB"/>
        </a:p>
      </dgm:t>
    </dgm:pt>
    <dgm:pt modelId="{939CAE62-42B0-4225-B5CE-54AEC0B788A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Stage 8 and 9 </a:t>
          </a:r>
          <a:endParaRPr lang="en-GB" dirty="0"/>
        </a:p>
      </dgm:t>
    </dgm:pt>
    <dgm:pt modelId="{F201041E-959F-4EF6-93CB-59C35324AEEB}" type="parTrans" cxnId="{BFC41EFE-7F2E-4367-A930-8FE6478073E0}">
      <dgm:prSet/>
      <dgm:spPr/>
      <dgm:t>
        <a:bodyPr/>
        <a:lstStyle/>
        <a:p>
          <a:endParaRPr lang="en-GB"/>
        </a:p>
      </dgm:t>
    </dgm:pt>
    <dgm:pt modelId="{8D214628-D7C0-4086-8287-05F7EEA1C449}" type="sibTrans" cxnId="{BFC41EFE-7F2E-4367-A930-8FE6478073E0}">
      <dgm:prSet/>
      <dgm:spPr/>
      <dgm:t>
        <a:bodyPr/>
        <a:lstStyle/>
        <a:p>
          <a:endParaRPr lang="en-GB"/>
        </a:p>
      </dgm:t>
    </dgm:pt>
    <dgm:pt modelId="{EC847918-44BC-4F42-BFD2-A3B41B9B6067}">
      <dgm:prSet phldrT="[Text]"/>
      <dgm:spPr/>
      <dgm:t>
        <a:bodyPr/>
        <a:lstStyle/>
        <a:p>
          <a:r>
            <a:rPr lang="en-GB" dirty="0" smtClean="0"/>
            <a:t>Most relevant person to provide key support / access?</a:t>
          </a:r>
          <a:endParaRPr lang="en-GB" dirty="0"/>
        </a:p>
      </dgm:t>
    </dgm:pt>
    <dgm:pt modelId="{3FB4E08D-C58F-4D95-B998-AEB72D63878C}" type="parTrans" cxnId="{DCFABCCF-35F7-4C5F-B2A6-23FF919DEF2B}">
      <dgm:prSet/>
      <dgm:spPr/>
      <dgm:t>
        <a:bodyPr/>
        <a:lstStyle/>
        <a:p>
          <a:endParaRPr lang="en-GB"/>
        </a:p>
      </dgm:t>
    </dgm:pt>
    <dgm:pt modelId="{8DF75EA0-428E-4379-B860-95F72232F5FA}" type="sibTrans" cxnId="{DCFABCCF-35F7-4C5F-B2A6-23FF919DEF2B}">
      <dgm:prSet/>
      <dgm:spPr/>
      <dgm:t>
        <a:bodyPr/>
        <a:lstStyle/>
        <a:p>
          <a:endParaRPr lang="en-GB"/>
        </a:p>
      </dgm:t>
    </dgm:pt>
    <dgm:pt modelId="{80A8578E-2390-42B0-A98E-76DC11528716}">
      <dgm:prSet phldrT="[Text]"/>
      <dgm:spPr/>
      <dgm:t>
        <a:bodyPr/>
        <a:lstStyle/>
        <a:p>
          <a:r>
            <a:rPr lang="en-GB" dirty="0" smtClean="0"/>
            <a:t>Resource allocation – time and dedication</a:t>
          </a:r>
          <a:endParaRPr lang="en-GB" dirty="0"/>
        </a:p>
      </dgm:t>
    </dgm:pt>
    <dgm:pt modelId="{9F0DBAB0-5E2C-4B69-8702-3ED8FBA5E2AF}" type="parTrans" cxnId="{2E0D70F7-8163-42A5-800F-3840FCB342A0}">
      <dgm:prSet/>
      <dgm:spPr/>
      <dgm:t>
        <a:bodyPr/>
        <a:lstStyle/>
        <a:p>
          <a:endParaRPr lang="en-GB"/>
        </a:p>
      </dgm:t>
    </dgm:pt>
    <dgm:pt modelId="{A0E8CE3A-BF05-4559-8F30-B14FB391548B}" type="sibTrans" cxnId="{2E0D70F7-8163-42A5-800F-3840FCB342A0}">
      <dgm:prSet/>
      <dgm:spPr/>
      <dgm:t>
        <a:bodyPr/>
        <a:lstStyle/>
        <a:p>
          <a:endParaRPr lang="en-GB"/>
        </a:p>
      </dgm:t>
    </dgm:pt>
    <dgm:pt modelId="{5B3BB03C-2105-4320-93DD-03C77B062B61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Stage 10 </a:t>
          </a:r>
          <a:endParaRPr lang="en-GB" dirty="0"/>
        </a:p>
      </dgm:t>
    </dgm:pt>
    <dgm:pt modelId="{9E36FEC3-FA9D-4D16-B564-9C1CD227FC8F}" type="parTrans" cxnId="{9F783887-7199-4C90-8BA3-7005EC35BDE3}">
      <dgm:prSet/>
      <dgm:spPr/>
      <dgm:t>
        <a:bodyPr/>
        <a:lstStyle/>
        <a:p>
          <a:endParaRPr lang="en-GB"/>
        </a:p>
      </dgm:t>
    </dgm:pt>
    <dgm:pt modelId="{4F5CC936-A725-408E-BFCD-6D1DF06433BA}" type="sibTrans" cxnId="{9F783887-7199-4C90-8BA3-7005EC35BDE3}">
      <dgm:prSet/>
      <dgm:spPr/>
      <dgm:t>
        <a:bodyPr/>
        <a:lstStyle/>
        <a:p>
          <a:endParaRPr lang="en-GB"/>
        </a:p>
      </dgm:t>
    </dgm:pt>
    <dgm:pt modelId="{47A91E1C-4DEE-45B2-A81E-22428FE89264}">
      <dgm:prSet phldrT="[Text]"/>
      <dgm:spPr/>
      <dgm:t>
        <a:bodyPr/>
        <a:lstStyle/>
        <a:p>
          <a:r>
            <a:rPr lang="en-GB" dirty="0" smtClean="0"/>
            <a:t>Defensible decision making </a:t>
          </a:r>
          <a:endParaRPr lang="en-GB" dirty="0"/>
        </a:p>
      </dgm:t>
    </dgm:pt>
    <dgm:pt modelId="{9168B322-4A1E-48DB-8E6F-BC3660E76F38}" type="parTrans" cxnId="{794FCA23-2BC2-496E-85C8-BAC35DEC4DEE}">
      <dgm:prSet/>
      <dgm:spPr/>
      <dgm:t>
        <a:bodyPr/>
        <a:lstStyle/>
        <a:p>
          <a:endParaRPr lang="en-GB"/>
        </a:p>
      </dgm:t>
    </dgm:pt>
    <dgm:pt modelId="{363FEF01-5FA8-44AF-A526-FACBCF9A3100}" type="sibTrans" cxnId="{794FCA23-2BC2-496E-85C8-BAC35DEC4DEE}">
      <dgm:prSet/>
      <dgm:spPr/>
      <dgm:t>
        <a:bodyPr/>
        <a:lstStyle/>
        <a:p>
          <a:endParaRPr lang="en-GB"/>
        </a:p>
      </dgm:t>
    </dgm:pt>
    <dgm:pt modelId="{D5840914-2AA1-4050-A178-9AF8211CDC0F}" type="pres">
      <dgm:prSet presAssocID="{2004D94D-CE76-4944-8FA7-BE3E38BBC9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5A41FB-D77E-4786-AEF8-74E611B699AD}" type="pres">
      <dgm:prSet presAssocID="{B736B82A-8E14-4943-AC81-FDC1B6970EFA}" presName="composite" presStyleCnt="0"/>
      <dgm:spPr/>
    </dgm:pt>
    <dgm:pt modelId="{197A1F95-5CC2-4BC5-A775-23A55909F26C}" type="pres">
      <dgm:prSet presAssocID="{B736B82A-8E14-4943-AC81-FDC1B6970E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8DBB5F-15B1-4E3F-835B-7153025EC6EA}" type="pres">
      <dgm:prSet presAssocID="{B736B82A-8E14-4943-AC81-FDC1B6970E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CB28B-2FBD-476E-BEDD-AB35F94E4CE5}" type="pres">
      <dgm:prSet presAssocID="{6E82F8F1-E348-41F5-A11C-A949389B9443}" presName="sp" presStyleCnt="0"/>
      <dgm:spPr/>
    </dgm:pt>
    <dgm:pt modelId="{AC33163F-D075-4A12-B83D-94F4689A939D}" type="pres">
      <dgm:prSet presAssocID="{939CAE62-42B0-4225-B5CE-54AEC0B788A6}" presName="composite" presStyleCnt="0"/>
      <dgm:spPr/>
    </dgm:pt>
    <dgm:pt modelId="{65BF09B2-756D-4A0F-BBEB-4D3DA2CFBF7A}" type="pres">
      <dgm:prSet presAssocID="{939CAE62-42B0-4225-B5CE-54AEC0B788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F6E5E-CEA2-47C7-AEC4-F6228A4767DB}" type="pres">
      <dgm:prSet presAssocID="{939CAE62-42B0-4225-B5CE-54AEC0B788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A2F2D0-3B28-41EC-AEE6-2611748CB318}" type="pres">
      <dgm:prSet presAssocID="{8D214628-D7C0-4086-8287-05F7EEA1C449}" presName="sp" presStyleCnt="0"/>
      <dgm:spPr/>
    </dgm:pt>
    <dgm:pt modelId="{C02B3748-23B5-454B-BE25-556E3CCFD08D}" type="pres">
      <dgm:prSet presAssocID="{5B3BB03C-2105-4320-93DD-03C77B062B61}" presName="composite" presStyleCnt="0"/>
      <dgm:spPr/>
    </dgm:pt>
    <dgm:pt modelId="{A0781685-E41C-4AF6-9C12-7FABE12D3E21}" type="pres">
      <dgm:prSet presAssocID="{5B3BB03C-2105-4320-93DD-03C77B062B61}" presName="parentText" presStyleLbl="alignNode1" presStyleIdx="2" presStyleCnt="3" custLinFactNeighborX="0" custLinFactNeighborY="-8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9E2ED0-79DC-46B1-B8EA-D93F61DE5413}" type="pres">
      <dgm:prSet presAssocID="{5B3BB03C-2105-4320-93DD-03C77B062B61}" presName="descendantText" presStyleLbl="alignAcc1" presStyleIdx="2" presStyleCnt="3" custLinFactNeighborX="-603" custLinFactNeighborY="-1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FABCCF-35F7-4C5F-B2A6-23FF919DEF2B}" srcId="{939CAE62-42B0-4225-B5CE-54AEC0B788A6}" destId="{EC847918-44BC-4F42-BFD2-A3B41B9B6067}" srcOrd="0" destOrd="0" parTransId="{3FB4E08D-C58F-4D95-B998-AEB72D63878C}" sibTransId="{8DF75EA0-428E-4379-B860-95F72232F5FA}"/>
    <dgm:cxn modelId="{BFC41EFE-7F2E-4367-A930-8FE6478073E0}" srcId="{2004D94D-CE76-4944-8FA7-BE3E38BBC915}" destId="{939CAE62-42B0-4225-B5CE-54AEC0B788A6}" srcOrd="1" destOrd="0" parTransId="{F201041E-959F-4EF6-93CB-59C35324AEEB}" sibTransId="{8D214628-D7C0-4086-8287-05F7EEA1C449}"/>
    <dgm:cxn modelId="{E3739C75-77B0-4CEE-A6C0-B1CB7ED9AB92}" type="presOf" srcId="{80A8578E-2390-42B0-A98E-76DC11528716}" destId="{8D8F6E5E-CEA2-47C7-AEC4-F6228A4767DB}" srcOrd="0" destOrd="1" presId="urn:microsoft.com/office/officeart/2005/8/layout/chevron2"/>
    <dgm:cxn modelId="{66EC57E5-2903-424E-A5C4-95A7FE800E5B}" type="presOf" srcId="{C0CF2E6A-0CFE-4B97-BE5F-FD569B17BE77}" destId="{7B8DBB5F-15B1-4E3F-835B-7153025EC6EA}" srcOrd="0" destOrd="0" presId="urn:microsoft.com/office/officeart/2005/8/layout/chevron2"/>
    <dgm:cxn modelId="{97B45D00-8A69-4E7E-AF71-4C447C630525}" srcId="{2004D94D-CE76-4944-8FA7-BE3E38BBC915}" destId="{B736B82A-8E14-4943-AC81-FDC1B6970EFA}" srcOrd="0" destOrd="0" parTransId="{C06BBC2B-E936-4FF1-BED3-E7166C8BF7C4}" sibTransId="{6E82F8F1-E348-41F5-A11C-A949389B9443}"/>
    <dgm:cxn modelId="{8A8AF2C4-297D-48D6-86FB-B424B991BCF7}" type="presOf" srcId="{EC847918-44BC-4F42-BFD2-A3B41B9B6067}" destId="{8D8F6E5E-CEA2-47C7-AEC4-F6228A4767DB}" srcOrd="0" destOrd="0" presId="urn:microsoft.com/office/officeart/2005/8/layout/chevron2"/>
    <dgm:cxn modelId="{9F783887-7199-4C90-8BA3-7005EC35BDE3}" srcId="{2004D94D-CE76-4944-8FA7-BE3E38BBC915}" destId="{5B3BB03C-2105-4320-93DD-03C77B062B61}" srcOrd="2" destOrd="0" parTransId="{9E36FEC3-FA9D-4D16-B564-9C1CD227FC8F}" sibTransId="{4F5CC936-A725-408E-BFCD-6D1DF06433BA}"/>
    <dgm:cxn modelId="{FE95DD68-EC50-4057-956D-5A925FB3BA81}" srcId="{B736B82A-8E14-4943-AC81-FDC1B6970EFA}" destId="{37410F0B-7C83-4ABC-AB53-BDAF52815CBC}" srcOrd="1" destOrd="0" parTransId="{20FB3A71-9AFF-48CC-999B-899EA8E30719}" sibTransId="{2C0B6168-298C-467E-A514-ADC9CFB11E52}"/>
    <dgm:cxn modelId="{6390E77B-486B-4893-9BE5-5DCA08AF66AB}" type="presOf" srcId="{939CAE62-42B0-4225-B5CE-54AEC0B788A6}" destId="{65BF09B2-756D-4A0F-BBEB-4D3DA2CFBF7A}" srcOrd="0" destOrd="0" presId="urn:microsoft.com/office/officeart/2005/8/layout/chevron2"/>
    <dgm:cxn modelId="{84A7EFED-E21B-4E7C-8A80-2FF963056DC6}" type="presOf" srcId="{2004D94D-CE76-4944-8FA7-BE3E38BBC915}" destId="{D5840914-2AA1-4050-A178-9AF8211CDC0F}" srcOrd="0" destOrd="0" presId="urn:microsoft.com/office/officeart/2005/8/layout/chevron2"/>
    <dgm:cxn modelId="{C88C679E-EB16-4028-8541-2181D7D7BF24}" srcId="{B736B82A-8E14-4943-AC81-FDC1B6970EFA}" destId="{C0CF2E6A-0CFE-4B97-BE5F-FD569B17BE77}" srcOrd="0" destOrd="0" parTransId="{F8995034-8673-42E7-8BEC-8780FDE416E6}" sibTransId="{E410513B-DA6E-4D68-B21A-C89DDC231533}"/>
    <dgm:cxn modelId="{6302DF3A-EDB5-43F2-96D9-5431B088F168}" type="presOf" srcId="{B736B82A-8E14-4943-AC81-FDC1B6970EFA}" destId="{197A1F95-5CC2-4BC5-A775-23A55909F26C}" srcOrd="0" destOrd="0" presId="urn:microsoft.com/office/officeart/2005/8/layout/chevron2"/>
    <dgm:cxn modelId="{07957E8B-B9DD-423B-9B1E-E160ABD7A6A2}" type="presOf" srcId="{47A91E1C-4DEE-45B2-A81E-22428FE89264}" destId="{D39E2ED0-79DC-46B1-B8EA-D93F61DE5413}" srcOrd="0" destOrd="0" presId="urn:microsoft.com/office/officeart/2005/8/layout/chevron2"/>
    <dgm:cxn modelId="{DB492BC4-B9C6-4738-8A08-125BD7DDBB59}" type="presOf" srcId="{5B3BB03C-2105-4320-93DD-03C77B062B61}" destId="{A0781685-E41C-4AF6-9C12-7FABE12D3E21}" srcOrd="0" destOrd="0" presId="urn:microsoft.com/office/officeart/2005/8/layout/chevron2"/>
    <dgm:cxn modelId="{794FCA23-2BC2-496E-85C8-BAC35DEC4DEE}" srcId="{5B3BB03C-2105-4320-93DD-03C77B062B61}" destId="{47A91E1C-4DEE-45B2-A81E-22428FE89264}" srcOrd="0" destOrd="0" parTransId="{9168B322-4A1E-48DB-8E6F-BC3660E76F38}" sibTransId="{363FEF01-5FA8-44AF-A526-FACBCF9A3100}"/>
    <dgm:cxn modelId="{2E0D70F7-8163-42A5-800F-3840FCB342A0}" srcId="{939CAE62-42B0-4225-B5CE-54AEC0B788A6}" destId="{80A8578E-2390-42B0-A98E-76DC11528716}" srcOrd="1" destOrd="0" parTransId="{9F0DBAB0-5E2C-4B69-8702-3ED8FBA5E2AF}" sibTransId="{A0E8CE3A-BF05-4559-8F30-B14FB391548B}"/>
    <dgm:cxn modelId="{37334D52-3388-4AC2-A1C4-9E422491039D}" type="presOf" srcId="{37410F0B-7C83-4ABC-AB53-BDAF52815CBC}" destId="{7B8DBB5F-15B1-4E3F-835B-7153025EC6EA}" srcOrd="0" destOrd="1" presId="urn:microsoft.com/office/officeart/2005/8/layout/chevron2"/>
    <dgm:cxn modelId="{E6D54E22-AFD1-4886-9958-FFC69336A57C}" type="presParOf" srcId="{D5840914-2AA1-4050-A178-9AF8211CDC0F}" destId="{F45A41FB-D77E-4786-AEF8-74E611B699AD}" srcOrd="0" destOrd="0" presId="urn:microsoft.com/office/officeart/2005/8/layout/chevron2"/>
    <dgm:cxn modelId="{10B1CB9D-C25E-4A15-9B4A-D3EDAAACBF91}" type="presParOf" srcId="{F45A41FB-D77E-4786-AEF8-74E611B699AD}" destId="{197A1F95-5CC2-4BC5-A775-23A55909F26C}" srcOrd="0" destOrd="0" presId="urn:microsoft.com/office/officeart/2005/8/layout/chevron2"/>
    <dgm:cxn modelId="{BD667B0C-5F88-48C1-ADC6-A8A3402D214B}" type="presParOf" srcId="{F45A41FB-D77E-4786-AEF8-74E611B699AD}" destId="{7B8DBB5F-15B1-4E3F-835B-7153025EC6EA}" srcOrd="1" destOrd="0" presId="urn:microsoft.com/office/officeart/2005/8/layout/chevron2"/>
    <dgm:cxn modelId="{B5F435A8-C2D7-4DA8-BBA6-8B3DA72A4D1B}" type="presParOf" srcId="{D5840914-2AA1-4050-A178-9AF8211CDC0F}" destId="{8FACB28B-2FBD-476E-BEDD-AB35F94E4CE5}" srcOrd="1" destOrd="0" presId="urn:microsoft.com/office/officeart/2005/8/layout/chevron2"/>
    <dgm:cxn modelId="{63F5EE10-D1C8-4950-A44D-8B2407BD3033}" type="presParOf" srcId="{D5840914-2AA1-4050-A178-9AF8211CDC0F}" destId="{AC33163F-D075-4A12-B83D-94F4689A939D}" srcOrd="2" destOrd="0" presId="urn:microsoft.com/office/officeart/2005/8/layout/chevron2"/>
    <dgm:cxn modelId="{C671842A-791A-4D08-A063-52E104904243}" type="presParOf" srcId="{AC33163F-D075-4A12-B83D-94F4689A939D}" destId="{65BF09B2-756D-4A0F-BBEB-4D3DA2CFBF7A}" srcOrd="0" destOrd="0" presId="urn:microsoft.com/office/officeart/2005/8/layout/chevron2"/>
    <dgm:cxn modelId="{B76F0CD1-AA89-47A1-A17D-C2B1AF723861}" type="presParOf" srcId="{AC33163F-D075-4A12-B83D-94F4689A939D}" destId="{8D8F6E5E-CEA2-47C7-AEC4-F6228A4767DB}" srcOrd="1" destOrd="0" presId="urn:microsoft.com/office/officeart/2005/8/layout/chevron2"/>
    <dgm:cxn modelId="{DF631EF8-7684-4CD6-B164-8DBE99B5ACC8}" type="presParOf" srcId="{D5840914-2AA1-4050-A178-9AF8211CDC0F}" destId="{7FA2F2D0-3B28-41EC-AEE6-2611748CB318}" srcOrd="3" destOrd="0" presId="urn:microsoft.com/office/officeart/2005/8/layout/chevron2"/>
    <dgm:cxn modelId="{7C4534F6-B7C3-4773-AA0E-DCFC95EFD670}" type="presParOf" srcId="{D5840914-2AA1-4050-A178-9AF8211CDC0F}" destId="{C02B3748-23B5-454B-BE25-556E3CCFD08D}" srcOrd="4" destOrd="0" presId="urn:microsoft.com/office/officeart/2005/8/layout/chevron2"/>
    <dgm:cxn modelId="{95DF9AB9-09CE-472C-A449-86679286BC4E}" type="presParOf" srcId="{C02B3748-23B5-454B-BE25-556E3CCFD08D}" destId="{A0781685-E41C-4AF6-9C12-7FABE12D3E21}" srcOrd="0" destOrd="0" presId="urn:microsoft.com/office/officeart/2005/8/layout/chevron2"/>
    <dgm:cxn modelId="{D4EB05EE-E112-416E-81F9-4400C18BFC44}" type="presParOf" srcId="{C02B3748-23B5-454B-BE25-556E3CCFD08D}" destId="{D39E2ED0-79DC-46B1-B8EA-D93F61DE5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830F-189E-41F5-BE7C-FDCF96C397C3}" type="datetimeFigureOut">
              <a:rPr lang="en-US" smtClean="0"/>
              <a:t>11/24/2016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4E167-248F-4658-8EA5-27073AA6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Working within the Mental Capacity Act – if used correctly can look at the balance of the impact and the likelihood of negative and positive outcomes</a:t>
            </a:r>
          </a:p>
          <a:p>
            <a:r>
              <a:rPr lang="en-GB" dirty="0" smtClean="0"/>
              <a:t>Risk needs to be shared – no one person / agency should take full responsibility – the benefit of the MARMM is solidarity </a:t>
            </a:r>
          </a:p>
          <a:p>
            <a:endParaRPr lang="en-GB" dirty="0" smtClean="0"/>
          </a:p>
          <a:p>
            <a:r>
              <a:rPr lang="en-GB" dirty="0" smtClean="0"/>
              <a:t>People should be supported to make real choices </a:t>
            </a:r>
          </a:p>
          <a:p>
            <a:r>
              <a:rPr lang="en-GB" dirty="0" smtClean="0"/>
              <a:t>Risk may be minimised but not eliminated </a:t>
            </a:r>
          </a:p>
          <a:p>
            <a:r>
              <a:rPr lang="en-GB" dirty="0" smtClean="0"/>
              <a:t>Identification of risk carries a duty to do something about it </a:t>
            </a:r>
          </a:p>
          <a:p>
            <a:r>
              <a:rPr lang="en-GB" dirty="0" smtClean="0"/>
              <a:t>Risk may change due to circumstances, therefore triggers to risk, escalation and contingency plan essential </a:t>
            </a:r>
          </a:p>
          <a:p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D47BF-E637-4B39-BFF5-A3081E05404A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812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r>
              <a:rPr lang="en-GB" baseline="0" dirty="0" smtClean="0"/>
              <a:t> tool for defensible decision making </a:t>
            </a:r>
          </a:p>
          <a:p>
            <a:r>
              <a:rPr lang="en-GB" baseline="0" dirty="0" smtClean="0"/>
              <a:t>Self neglect and hoarding assessment tools </a:t>
            </a:r>
          </a:p>
          <a:p>
            <a:r>
              <a:rPr lang="en-GB" baseline="0" dirty="0" smtClean="0"/>
              <a:t>Clutter tool for hoarding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2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SAFEGUARDING is everyone’s business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Self Neglect / hoarding a Multi agency response is required even if the LA safeguarding procedures are not invoked </a:t>
            </a:r>
          </a:p>
          <a:p>
            <a:r>
              <a:rPr lang="en-GB" dirty="0" smtClean="0"/>
              <a:t>Different from other types of</a:t>
            </a:r>
            <a:r>
              <a:rPr lang="en-GB" baseline="0" dirty="0" smtClean="0"/>
              <a:t> safeguarding as there is not anyone causing the harm apart from the individuals themselves</a:t>
            </a:r>
          </a:p>
          <a:p>
            <a:r>
              <a:rPr lang="en-GB" baseline="0" dirty="0" smtClean="0"/>
              <a:t>It is complex </a:t>
            </a:r>
          </a:p>
          <a:p>
            <a:r>
              <a:rPr lang="en-GB" baseline="0" dirty="0" smtClean="0"/>
              <a:t>At is heart is knowing – understanding the person</a:t>
            </a:r>
          </a:p>
          <a:p>
            <a:r>
              <a:rPr lang="en-GB" baseline="0" dirty="0" smtClean="0"/>
              <a:t>being – professional qualities of respect, empathy, honesty, reliability being alongside and staying alongside the individual</a:t>
            </a:r>
          </a:p>
          <a:p>
            <a:r>
              <a:rPr lang="en-GB" baseline="0" dirty="0" smtClean="0"/>
              <a:t>doing  - balance between hands on, hands off approach, seeking small opportunities for agreement and engagement – deciding when risks are so great intervention must take place</a:t>
            </a:r>
          </a:p>
          <a:p>
            <a:r>
              <a:rPr lang="en-GB" dirty="0" smtClean="0"/>
              <a:t>The care act places well being,</a:t>
            </a:r>
            <a:r>
              <a:rPr lang="en-GB" baseline="0" dirty="0" smtClean="0"/>
              <a:t> prevention and safeguarding at its heart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Safeguarding is everyone’s business </a:t>
            </a:r>
          </a:p>
          <a:p>
            <a:r>
              <a:rPr lang="en-GB" dirty="0" smtClean="0"/>
              <a:t>Emergency</a:t>
            </a:r>
            <a:r>
              <a:rPr lang="en-GB" baseline="0" dirty="0" smtClean="0"/>
              <a:t> actions must be put in place – i.e. has a crime occurred, does the person need immediate medical attention (Physical or Mental Health)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5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Working within the Mental Capacity Act – if used correctly can look at the balance of the impact and the likelihood of negative and positive outcomes</a:t>
            </a:r>
          </a:p>
          <a:p>
            <a:r>
              <a:rPr lang="en-GB" dirty="0" smtClean="0"/>
              <a:t>Risk needs to be shared – no one person / agency should take full responsibility – the benefit of the MARMM is solidarity </a:t>
            </a:r>
          </a:p>
          <a:p>
            <a:endParaRPr lang="en-GB" dirty="0" smtClean="0"/>
          </a:p>
          <a:p>
            <a:r>
              <a:rPr lang="en-GB" dirty="0" smtClean="0"/>
              <a:t>People should be supported to make real choices </a:t>
            </a:r>
          </a:p>
          <a:p>
            <a:r>
              <a:rPr lang="en-GB" dirty="0" smtClean="0"/>
              <a:t>Risk may be minimised but not eliminated </a:t>
            </a:r>
          </a:p>
          <a:p>
            <a:r>
              <a:rPr lang="en-GB" dirty="0" smtClean="0"/>
              <a:t>Identification of risk carries a duty to do something about it </a:t>
            </a:r>
          </a:p>
          <a:p>
            <a:r>
              <a:rPr lang="en-GB" dirty="0" smtClean="0"/>
              <a:t>Risk may change due to circumstances, therefore triggers to risk, escalation and contingency plan essential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Department of Health (2010) outlines elements of defensible decision making :</a:t>
            </a:r>
          </a:p>
          <a:p>
            <a:r>
              <a:rPr lang="en-GB" dirty="0" smtClean="0"/>
              <a:t>All reasonable steps have been taken</a:t>
            </a:r>
          </a:p>
          <a:p>
            <a:r>
              <a:rPr lang="en-GB" dirty="0" smtClean="0"/>
              <a:t>Reliable assessment methods have been used</a:t>
            </a:r>
          </a:p>
          <a:p>
            <a:r>
              <a:rPr lang="en-GB" dirty="0" smtClean="0"/>
              <a:t>Information has been collated and thoroughly evaluated </a:t>
            </a:r>
          </a:p>
          <a:p>
            <a:r>
              <a:rPr lang="en-GB" dirty="0" smtClean="0"/>
              <a:t>Policies and procedures have been followed</a:t>
            </a:r>
          </a:p>
          <a:p>
            <a:r>
              <a:rPr lang="en-GB" dirty="0" smtClean="0"/>
              <a:t>Practitioners and managers adopt an investigatory approach and are proactive </a:t>
            </a:r>
          </a:p>
          <a:p>
            <a:endParaRPr lang="en-GB" dirty="0" smtClean="0"/>
          </a:p>
          <a:p>
            <a:r>
              <a:rPr lang="en-GB" dirty="0" smtClean="0"/>
              <a:t>Challenge for professionals balancing empowerment with duty of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2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Information sharing should be consistent with the principles of the Caldicott Review 2013 – information to share or not to share</a:t>
            </a:r>
          </a:p>
          <a:p>
            <a:r>
              <a:rPr lang="en-GB" dirty="0" smtClean="0"/>
              <a:t>Information shared on a need to know basis when</a:t>
            </a:r>
            <a:r>
              <a:rPr lang="en-GB" baseline="0" dirty="0" smtClean="0"/>
              <a:t> it is in the best interest of the adult </a:t>
            </a:r>
          </a:p>
          <a:p>
            <a:r>
              <a:rPr lang="en-GB" baseline="0" dirty="0" smtClean="0"/>
              <a:t>Decision about what information is shared and with who be taken on a case by case basis </a:t>
            </a:r>
          </a:p>
          <a:p>
            <a:r>
              <a:rPr lang="en-GB" baseline="0" dirty="0" smtClean="0"/>
              <a:t>Whether information is shared with or without the adult at risk’s consent it should be </a:t>
            </a:r>
          </a:p>
          <a:p>
            <a:r>
              <a:rPr lang="en-GB" baseline="0" dirty="0" smtClean="0"/>
              <a:t>necessary for the purpose for which it is being shared</a:t>
            </a:r>
          </a:p>
          <a:p>
            <a:r>
              <a:rPr lang="en-GB" baseline="0" dirty="0" smtClean="0"/>
              <a:t>Shared only with those who have a need for it </a:t>
            </a:r>
          </a:p>
          <a:p>
            <a:r>
              <a:rPr lang="en-GB" baseline="0" dirty="0" smtClean="0"/>
              <a:t>Be accurate and up to date </a:t>
            </a:r>
          </a:p>
          <a:p>
            <a:r>
              <a:rPr lang="en-GB" baseline="0" dirty="0" smtClean="0"/>
              <a:t>Be shared in a timely fashion  </a:t>
            </a:r>
          </a:p>
          <a:p>
            <a:r>
              <a:rPr lang="en-GB" baseline="0" dirty="0" smtClean="0"/>
              <a:t>Be recorded proportionately demonstrating what a course of action was chose, - I did this because…… I chose this because …….</a:t>
            </a:r>
          </a:p>
          <a:p>
            <a:r>
              <a:rPr lang="en-GB" baseline="0" dirty="0" smtClean="0"/>
              <a:t>Shared securely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3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– what are the risks, protective factors, actions to mitigate risk</a:t>
            </a:r>
            <a:r>
              <a:rPr lang="en-GB" smtClean="0"/>
              <a:t>, triggers</a:t>
            </a:r>
            <a:r>
              <a:rPr lang="en-GB" dirty="0" smtClean="0"/>
              <a:t>, escalation and contingency plan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 fire, housing, environmental health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4E167-248F-4658-8EA5-27073AA6E5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2969" y="1150625"/>
            <a:ext cx="7476328" cy="48144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700">
                <a:latin typeface="Calibri" pitchFamily="34" charset="0"/>
                <a:cs typeface="Calibri" pitchFamily="34" charset="0"/>
              </a:defRPr>
            </a:lvl1pPr>
            <a:lvl2pPr marL="673547" indent="-336774">
              <a:buClr>
                <a:srgbClr val="0072C6"/>
              </a:buClr>
              <a:buFont typeface="Wingdings" pitchFamily="2" charset="2"/>
              <a:buChar char="§"/>
              <a:defRPr sz="2400">
                <a:latin typeface="Calibri" pitchFamily="34" charset="0"/>
                <a:cs typeface="Calibri" pitchFamily="34" charset="0"/>
              </a:defRPr>
            </a:lvl2pPr>
            <a:lvl3pPr marL="1010321" indent="-336774">
              <a:buClr>
                <a:srgbClr val="0072C6"/>
              </a:buClr>
              <a:buFont typeface="Wingdings" pitchFamily="2" charset="2"/>
              <a:buChar char="§"/>
              <a:defRPr sz="2100">
                <a:latin typeface="Calibri" pitchFamily="34" charset="0"/>
                <a:cs typeface="Calibri" pitchFamily="34" charset="0"/>
              </a:defRPr>
            </a:lvl3pPr>
            <a:lvl4pPr marL="1262901" indent="-252580">
              <a:buClr>
                <a:srgbClr val="0072C6"/>
              </a:buClr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4pPr>
            <a:lvl5pPr marL="1599674" indent="-252580">
              <a:buClr>
                <a:srgbClr val="0072C6"/>
              </a:buClr>
              <a:buFont typeface="Wingdings" pitchFamily="2" charset="2"/>
              <a:buChar char="§"/>
              <a:defRPr sz="15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endParaRPr lang="en-US" noProof="0" dirty="0" smtClean="0">
              <a:sym typeface="Gill San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/>
          </p:cNvSpPr>
          <p:nvPr userDrawn="1"/>
        </p:nvSpPr>
        <p:spPr bwMode="auto">
          <a:xfrm>
            <a:off x="-26377" y="-276225"/>
            <a:ext cx="9179169" cy="1303338"/>
          </a:xfrm>
          <a:prstGeom prst="rect">
            <a:avLst/>
          </a:prstGeom>
          <a:solidFill>
            <a:schemeClr val="accent1"/>
          </a:solidFill>
          <a:ln w="31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420" y="1152526"/>
            <a:ext cx="73591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6119" y="4543425"/>
            <a:ext cx="917917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078523" y="6315075"/>
            <a:ext cx="7357697" cy="793750"/>
          </a:xfrm>
          <a:prstGeom prst="rect">
            <a:avLst/>
          </a:prstGeom>
          <a:ln/>
        </p:spPr>
        <p:txBody>
          <a:bodyPr lIns="67355" tIns="33677" rIns="67355" bIns="33677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/>
              </a:defRPr>
            </a:lvl9pPr>
          </a:lstStyle>
          <a:p>
            <a:pPr algn="r">
              <a:defRPr/>
            </a:pPr>
            <a:r>
              <a:rPr lang="en-US" sz="2100" dirty="0" smtClean="0">
                <a:solidFill>
                  <a:srgbClr val="0066CC"/>
                </a:solidFill>
                <a:latin typeface="Calibri" pitchFamily="34" charset="0"/>
                <a:sym typeface="Calibri" pitchFamily="34" charset="0"/>
              </a:rPr>
              <a:t>Supporting people in Dorset to lead healthier lives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05804" y="115889"/>
            <a:ext cx="2935165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/>
          <a:sym typeface="Gill Sans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sym typeface="Gill Sans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sym typeface="Gill Sans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sym typeface="Gill Sans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sym typeface="Gill Sans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 Neglect in Dorset, Bournemouth and Poole 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 algn="l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Verena Cooper – DSAM Dorset CCG </a:t>
            </a:r>
          </a:p>
          <a:p>
            <a:pPr marL="0" indent="0" algn="l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1" y="1124745"/>
            <a:ext cx="3900278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40" y="46130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hyperlink within the guidance to </a:t>
            </a:r>
          </a:p>
          <a:p>
            <a:r>
              <a:rPr lang="en-GB" dirty="0" smtClean="0"/>
              <a:t>the tools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19675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Dorset, Bournemouth &amp; Poole </a:t>
            </a:r>
            <a:r>
              <a:rPr lang="en-GB"/>
              <a:t>guidance </a:t>
            </a:r>
            <a:r>
              <a:rPr lang="en-GB" smtClean="0"/>
              <a:t>will be </a:t>
            </a:r>
            <a:r>
              <a:rPr lang="en-GB" dirty="0" smtClean="0"/>
              <a:t>an appendix </a:t>
            </a:r>
            <a:r>
              <a:rPr lang="en-GB" dirty="0"/>
              <a:t>to the Adult Safeguarding Policy and Procedures </a:t>
            </a:r>
          </a:p>
          <a:p>
            <a:endParaRPr lang="en-GB" dirty="0"/>
          </a:p>
          <a:p>
            <a:r>
              <a:rPr lang="en-GB" dirty="0"/>
              <a:t>In the tool kit is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Clutter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Defensible Decision making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sharing 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14095" r="69615"/>
          <a:stretch/>
        </p:blipFill>
        <p:spPr bwMode="auto">
          <a:xfrm rot="1171257">
            <a:off x="6260561" y="2544417"/>
            <a:ext cx="1906084" cy="26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1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6521" r="66138" b="8958"/>
          <a:stretch/>
        </p:blipFill>
        <p:spPr bwMode="auto">
          <a:xfrm>
            <a:off x="323528" y="1196752"/>
            <a:ext cx="4189608" cy="300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33212" r="65985" b="6090"/>
          <a:stretch/>
        </p:blipFill>
        <p:spPr bwMode="auto">
          <a:xfrm>
            <a:off x="3635896" y="1772816"/>
            <a:ext cx="4960391" cy="349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2383" r="69480" b="3979"/>
          <a:stretch/>
        </p:blipFill>
        <p:spPr bwMode="auto">
          <a:xfrm rot="18660154">
            <a:off x="1943098" y="2294171"/>
            <a:ext cx="2633062" cy="358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513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4102629"/>
              </p:ext>
            </p:extLst>
          </p:nvPr>
        </p:nvGraphicFramePr>
        <p:xfrm>
          <a:off x="2123728" y="1494077"/>
          <a:ext cx="6096000" cy="301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247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Safeguarding duties apply to adults who: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4371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s</a:t>
            </a:r>
            <a:r>
              <a:rPr lang="en-GB" dirty="0" smtClean="0"/>
              <a:t>elf </a:t>
            </a:r>
            <a:r>
              <a:rPr lang="en-GB" dirty="0"/>
              <a:t>n</a:t>
            </a:r>
            <a:r>
              <a:rPr lang="en-GB" dirty="0" smtClean="0"/>
              <a:t>eglect </a:t>
            </a:r>
            <a:r>
              <a:rPr lang="en-GB" dirty="0"/>
              <a:t>/ hoarding a </a:t>
            </a:r>
            <a:r>
              <a:rPr lang="en-GB" dirty="0" smtClean="0"/>
              <a:t>multi </a:t>
            </a:r>
            <a:r>
              <a:rPr lang="en-GB" dirty="0"/>
              <a:t>agency response is required even if the LA safeguarding procedures are not </a:t>
            </a:r>
            <a:r>
              <a:rPr lang="en-GB" dirty="0" smtClean="0"/>
              <a:t>invoked.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62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85587"/>
              </p:ext>
            </p:extLst>
          </p:nvPr>
        </p:nvGraphicFramePr>
        <p:xfrm>
          <a:off x="893763" y="1150938"/>
          <a:ext cx="7475537" cy="48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10527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Three levels of response – safeguarding can be anything from support and advice to a full scale Section 42 safeguarding enquiry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-9939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expect from the safeguarding teams ?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16654"/>
              </p:ext>
            </p:extLst>
          </p:nvPr>
        </p:nvGraphicFramePr>
        <p:xfrm>
          <a:off x="395536" y="1124744"/>
          <a:ext cx="3750245" cy="48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Ten stages</a:t>
            </a:r>
            <a:endParaRPr lang="en-GB" sz="48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0188391"/>
              </p:ext>
            </p:extLst>
          </p:nvPr>
        </p:nvGraphicFramePr>
        <p:xfrm>
          <a:off x="4499992" y="1124744"/>
          <a:ext cx="41764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1116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7721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sharing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2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Be familiar with the self neglect and hoarding tool kit</a:t>
            </a:r>
          </a:p>
          <a:p>
            <a:pPr algn="l"/>
            <a:r>
              <a:rPr lang="en-GB" dirty="0"/>
              <a:t>Communicating and engaging with </a:t>
            </a:r>
          </a:p>
          <a:p>
            <a:pPr marL="0" indent="0" algn="l">
              <a:buNone/>
            </a:pPr>
            <a:r>
              <a:rPr lang="en-GB" dirty="0"/>
              <a:t>the individual </a:t>
            </a:r>
            <a:endParaRPr lang="en-GB" dirty="0" smtClean="0"/>
          </a:p>
          <a:p>
            <a:pPr algn="l"/>
            <a:r>
              <a:rPr lang="en-GB" dirty="0" smtClean="0"/>
              <a:t>Consider  principles of the MCA </a:t>
            </a:r>
          </a:p>
          <a:p>
            <a:pPr algn="l"/>
            <a:r>
              <a:rPr lang="en-GB" dirty="0" smtClean="0"/>
              <a:t>Consider MHA </a:t>
            </a:r>
          </a:p>
          <a:p>
            <a:pPr algn="l"/>
            <a:r>
              <a:rPr lang="en-GB" dirty="0" smtClean="0"/>
              <a:t>Proportionate Risk Management / Mitigation</a:t>
            </a:r>
          </a:p>
          <a:p>
            <a:pPr algn="l"/>
            <a:r>
              <a:rPr lang="en-GB" dirty="0" smtClean="0"/>
              <a:t>Services available </a:t>
            </a:r>
          </a:p>
          <a:p>
            <a:pPr algn="l"/>
            <a:r>
              <a:rPr lang="en-GB" dirty="0" smtClean="0"/>
              <a:t>Decision making and documentation</a:t>
            </a:r>
          </a:p>
          <a:p>
            <a:pPr algn="l"/>
            <a:r>
              <a:rPr lang="en-GB" dirty="0" smtClean="0"/>
              <a:t>Explore legislation to assist process</a:t>
            </a:r>
            <a:endParaRPr lang="en-GB" dirty="0"/>
          </a:p>
          <a:p>
            <a:pPr marL="0" indent="0" algn="l">
              <a:buNone/>
            </a:pPr>
            <a:endParaRPr lang="en-GB" dirty="0" smtClean="0"/>
          </a:p>
          <a:p>
            <a:pPr algn="l"/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 descr="C:\Users\vcooper\AppData\Local\Microsoft\Windows\Temporary Internet Files\Content.IE5\54L5701F\success-blogging-key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5" y="3356134"/>
            <a:ext cx="2646294" cy="1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2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894</Words>
  <Application>Microsoft Office PowerPoint</Application>
  <PresentationFormat>On-screen Show (4:3)</PresentationFormat>
  <Paragraphs>127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</vt:lpstr>
      <vt:lpstr>Wingdings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Primary Care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rebecca.kendall</dc:creator>
  <cp:lastModifiedBy>Kerri Board</cp:lastModifiedBy>
  <cp:revision>28</cp:revision>
  <dcterms:created xsi:type="dcterms:W3CDTF">2012-10-26T15:00:44Z</dcterms:created>
  <dcterms:modified xsi:type="dcterms:W3CDTF">2016-11-24T15:09:28Z</dcterms:modified>
</cp:coreProperties>
</file>