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slideLayouts/slideLayout18.xml" ContentType="application/vnd.openxmlformats-officedocument.presentationml.slideLayout+xml"/>
  <Override PartName="/ppt/theme/theme15.xml" ContentType="application/vnd.openxmlformats-officedocument.theme+xml"/>
  <Override PartName="/ppt/slideLayouts/slideLayout19.xml" ContentType="application/vnd.openxmlformats-officedocument.presentationml.slideLayout+xml"/>
  <Override PartName="/ppt/theme/theme16.xml" ContentType="application/vnd.openxmlformats-officedocument.theme+xml"/>
  <Override PartName="/ppt/slideLayouts/slideLayout20.xml" ContentType="application/vnd.openxmlformats-officedocument.presentationml.slideLayout+xml"/>
  <Override PartName="/ppt/theme/theme17.xml" ContentType="application/vnd.openxmlformats-officedocument.theme+xml"/>
  <Override PartName="/ppt/slideLayouts/slideLayout21.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 id="2147483748" r:id="rId5"/>
    <p:sldMasterId id="2147483785" r:id="rId6"/>
    <p:sldMasterId id="2147483797" r:id="rId7"/>
    <p:sldMasterId id="2147483779" r:id="rId8"/>
    <p:sldMasterId id="2147483795" r:id="rId9"/>
    <p:sldMasterId id="2147483787" r:id="rId10"/>
    <p:sldMasterId id="2147483793" r:id="rId11"/>
    <p:sldMasterId id="2147483763" r:id="rId12"/>
    <p:sldMasterId id="2147483783" r:id="rId13"/>
    <p:sldMasterId id="2147483789" r:id="rId14"/>
    <p:sldMasterId id="2147483791" r:id="rId15"/>
    <p:sldMasterId id="2147483801" r:id="rId16"/>
    <p:sldMasterId id="2147483804" r:id="rId17"/>
    <p:sldMasterId id="2147483806" r:id="rId18"/>
    <p:sldMasterId id="2147483808" r:id="rId19"/>
    <p:sldMasterId id="2147483810" r:id="rId20"/>
    <p:sldMasterId id="2147483812" r:id="rId21"/>
  </p:sldMasterIdLst>
  <p:notesMasterIdLst>
    <p:notesMasterId r:id="rId88"/>
  </p:notesMasterIdLst>
  <p:handoutMasterIdLst>
    <p:handoutMasterId r:id="rId89"/>
  </p:handoutMasterIdLst>
  <p:sldIdLst>
    <p:sldId id="256" r:id="rId22"/>
    <p:sldId id="332" r:id="rId23"/>
    <p:sldId id="326" r:id="rId24"/>
    <p:sldId id="328" r:id="rId25"/>
    <p:sldId id="444" r:id="rId26"/>
    <p:sldId id="327" r:id="rId27"/>
    <p:sldId id="331" r:id="rId28"/>
    <p:sldId id="360" r:id="rId29"/>
    <p:sldId id="426" r:id="rId30"/>
    <p:sldId id="428" r:id="rId31"/>
    <p:sldId id="266" r:id="rId32"/>
    <p:sldId id="262" r:id="rId33"/>
    <p:sldId id="429" r:id="rId34"/>
    <p:sldId id="257" r:id="rId35"/>
    <p:sldId id="301" r:id="rId36"/>
    <p:sldId id="292" r:id="rId37"/>
    <p:sldId id="303" r:id="rId38"/>
    <p:sldId id="302" r:id="rId39"/>
    <p:sldId id="261" r:id="rId40"/>
    <p:sldId id="430" r:id="rId41"/>
    <p:sldId id="263" r:id="rId42"/>
    <p:sldId id="276" r:id="rId43"/>
    <p:sldId id="288" r:id="rId44"/>
    <p:sldId id="277" r:id="rId45"/>
    <p:sldId id="284" r:id="rId46"/>
    <p:sldId id="299" r:id="rId47"/>
    <p:sldId id="279" r:id="rId48"/>
    <p:sldId id="295" r:id="rId49"/>
    <p:sldId id="278" r:id="rId50"/>
    <p:sldId id="280" r:id="rId51"/>
    <p:sldId id="298" r:id="rId52"/>
    <p:sldId id="282" r:id="rId53"/>
    <p:sldId id="300" r:id="rId54"/>
    <p:sldId id="281" r:id="rId55"/>
    <p:sldId id="283" r:id="rId56"/>
    <p:sldId id="304" r:id="rId57"/>
    <p:sldId id="297" r:id="rId58"/>
    <p:sldId id="321" r:id="rId59"/>
    <p:sldId id="324" r:id="rId60"/>
    <p:sldId id="325" r:id="rId61"/>
    <p:sldId id="431" r:id="rId62"/>
    <p:sldId id="432" r:id="rId63"/>
    <p:sldId id="433" r:id="rId64"/>
    <p:sldId id="434" r:id="rId65"/>
    <p:sldId id="330" r:id="rId66"/>
    <p:sldId id="435" r:id="rId67"/>
    <p:sldId id="436" r:id="rId68"/>
    <p:sldId id="333" r:id="rId69"/>
    <p:sldId id="334" r:id="rId70"/>
    <p:sldId id="347" r:id="rId71"/>
    <p:sldId id="340" r:id="rId72"/>
    <p:sldId id="341" r:id="rId73"/>
    <p:sldId id="343" r:id="rId74"/>
    <p:sldId id="335" r:id="rId75"/>
    <p:sldId id="349" r:id="rId76"/>
    <p:sldId id="322" r:id="rId77"/>
    <p:sldId id="443" r:id="rId78"/>
    <p:sldId id="323" r:id="rId79"/>
    <p:sldId id="346" r:id="rId80"/>
    <p:sldId id="345" r:id="rId81"/>
    <p:sldId id="315" r:id="rId82"/>
    <p:sldId id="440" r:id="rId83"/>
    <p:sldId id="441" r:id="rId84"/>
    <p:sldId id="437" r:id="rId85"/>
    <p:sldId id="438" r:id="rId86"/>
    <p:sldId id="439" r:id="rId87"/>
  </p:sldIdLst>
  <p:sldSz cx="12192000" cy="6858000"/>
  <p:notesSz cx="6742113" cy="987266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050"/>
    <a:srgbClr val="128A8A"/>
    <a:srgbClr val="01A7E1"/>
    <a:srgbClr val="00ADE2"/>
    <a:srgbClr val="9DC62C"/>
    <a:srgbClr val="C39A2D"/>
    <a:srgbClr val="C8E5EB"/>
    <a:srgbClr val="F6892D"/>
    <a:srgbClr val="87C426"/>
    <a:srgbClr val="D4E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2" autoAdjust="0"/>
    <p:restoredTop sz="93236" autoAdjust="0"/>
  </p:normalViewPr>
  <p:slideViewPr>
    <p:cSldViewPr>
      <p:cViewPr>
        <p:scale>
          <a:sx n="70" d="100"/>
          <a:sy n="70" d="100"/>
        </p:scale>
        <p:origin x="-666" y="1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0.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2.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presProps" Target="pres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5.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99E48-F128-43C9-B6B9-703A32831131}" type="doc">
      <dgm:prSet loTypeId="urn:microsoft.com/office/officeart/2005/8/layout/matrix3" loCatId="matrix" qsTypeId="urn:microsoft.com/office/officeart/2005/8/quickstyle/3d3" qsCatId="3D" csTypeId="urn:microsoft.com/office/officeart/2005/8/colors/accent0_3" csCatId="mainScheme" phldr="1"/>
      <dgm:spPr/>
      <dgm:t>
        <a:bodyPr/>
        <a:lstStyle/>
        <a:p>
          <a:endParaRPr lang="en-US"/>
        </a:p>
      </dgm:t>
    </dgm:pt>
    <dgm:pt modelId="{6B1DC2B8-486D-4CC8-8F3B-899ED8FA4789}">
      <dgm:prSet/>
      <dgm:spPr>
        <a:solidFill>
          <a:srgbClr val="128A8A"/>
        </a:solidFill>
      </dgm:spPr>
      <dgm:t>
        <a:bodyPr/>
        <a:lstStyle/>
        <a:p>
          <a:r>
            <a:rPr lang="en-GB" b="1"/>
            <a:t>use of social media among service users</a:t>
          </a:r>
          <a:endParaRPr lang="en-US" b="1"/>
        </a:p>
      </dgm:t>
    </dgm:pt>
    <dgm:pt modelId="{687D757E-04C9-4AEA-94C0-412CB1011127}" type="parTrans" cxnId="{15478187-2EBE-49EE-9C3A-B8093BC7FE29}">
      <dgm:prSet/>
      <dgm:spPr/>
      <dgm:t>
        <a:bodyPr/>
        <a:lstStyle/>
        <a:p>
          <a:endParaRPr lang="en-US"/>
        </a:p>
      </dgm:t>
    </dgm:pt>
    <dgm:pt modelId="{88B88AFE-961D-492D-B367-9804CC52392A}" type="sibTrans" cxnId="{15478187-2EBE-49EE-9C3A-B8093BC7FE29}">
      <dgm:prSet/>
      <dgm:spPr/>
      <dgm:t>
        <a:bodyPr/>
        <a:lstStyle/>
        <a:p>
          <a:endParaRPr lang="en-US"/>
        </a:p>
      </dgm:t>
    </dgm:pt>
    <dgm:pt modelId="{A57B4E9E-1C4E-4F24-8FAB-825F82E8203B}">
      <dgm:prSet/>
      <dgm:spPr/>
      <dgm:t>
        <a:bodyPr/>
        <a:lstStyle/>
        <a:p>
          <a:r>
            <a:rPr lang="en-GB" b="1"/>
            <a:t>mate crime</a:t>
          </a:r>
          <a:endParaRPr lang="en-US" b="1"/>
        </a:p>
      </dgm:t>
    </dgm:pt>
    <dgm:pt modelId="{C8F75F18-9AAE-4A68-A40C-DF18793654D1}" type="parTrans" cxnId="{1386A8DE-C212-4F2D-A7AD-6C8428CEE491}">
      <dgm:prSet/>
      <dgm:spPr/>
      <dgm:t>
        <a:bodyPr/>
        <a:lstStyle/>
        <a:p>
          <a:endParaRPr lang="en-US"/>
        </a:p>
      </dgm:t>
    </dgm:pt>
    <dgm:pt modelId="{37EE6D89-B4A0-4338-858F-EF8E9AD7340B}" type="sibTrans" cxnId="{1386A8DE-C212-4F2D-A7AD-6C8428CEE491}">
      <dgm:prSet/>
      <dgm:spPr/>
      <dgm:t>
        <a:bodyPr/>
        <a:lstStyle/>
        <a:p>
          <a:endParaRPr lang="en-US"/>
        </a:p>
      </dgm:t>
    </dgm:pt>
    <dgm:pt modelId="{8279A836-2531-406D-922C-BBD7B08668E8}">
      <dgm:prSet/>
      <dgm:spPr/>
      <dgm:t>
        <a:bodyPr/>
        <a:lstStyle/>
        <a:p>
          <a:r>
            <a:rPr lang="en-GB" b="1"/>
            <a:t>criminal exploitation among young people in transition</a:t>
          </a:r>
          <a:endParaRPr lang="en-US" b="1"/>
        </a:p>
      </dgm:t>
    </dgm:pt>
    <dgm:pt modelId="{8C61A97C-B304-4721-AD0A-97CDBC268ABD}" type="parTrans" cxnId="{39755936-D44B-4352-9EE0-F06AEDE0D434}">
      <dgm:prSet/>
      <dgm:spPr/>
      <dgm:t>
        <a:bodyPr/>
        <a:lstStyle/>
        <a:p>
          <a:endParaRPr lang="en-US"/>
        </a:p>
      </dgm:t>
    </dgm:pt>
    <dgm:pt modelId="{D4BE36F7-62E2-48DF-9537-79A9A9E2B308}" type="sibTrans" cxnId="{39755936-D44B-4352-9EE0-F06AEDE0D434}">
      <dgm:prSet/>
      <dgm:spPr/>
      <dgm:t>
        <a:bodyPr/>
        <a:lstStyle/>
        <a:p>
          <a:endParaRPr lang="en-US"/>
        </a:p>
      </dgm:t>
    </dgm:pt>
    <dgm:pt modelId="{CCC4506C-F636-4F6B-BD00-5B5ACB0545B3}">
      <dgm:prSet/>
      <dgm:spPr>
        <a:solidFill>
          <a:srgbClr val="128A8A"/>
        </a:solidFill>
      </dgm:spPr>
      <dgm:t>
        <a:bodyPr/>
        <a:lstStyle/>
        <a:p>
          <a:r>
            <a:rPr lang="en-GB" b="1" dirty="0"/>
            <a:t>safeguarding and the homeless</a:t>
          </a:r>
          <a:endParaRPr lang="en-US" b="1" dirty="0"/>
        </a:p>
      </dgm:t>
    </dgm:pt>
    <dgm:pt modelId="{37E55910-6E8C-4642-93FF-F0629E9C8006}" type="parTrans" cxnId="{68257F18-9BDF-4948-AB58-EA82C9CDB4B2}">
      <dgm:prSet/>
      <dgm:spPr/>
      <dgm:t>
        <a:bodyPr/>
        <a:lstStyle/>
        <a:p>
          <a:endParaRPr lang="en-US"/>
        </a:p>
      </dgm:t>
    </dgm:pt>
    <dgm:pt modelId="{38AA1FD6-5C81-4920-AF39-5F87FCA0D377}" type="sibTrans" cxnId="{68257F18-9BDF-4948-AB58-EA82C9CDB4B2}">
      <dgm:prSet/>
      <dgm:spPr/>
      <dgm:t>
        <a:bodyPr/>
        <a:lstStyle/>
        <a:p>
          <a:endParaRPr lang="en-US"/>
        </a:p>
      </dgm:t>
    </dgm:pt>
    <dgm:pt modelId="{7122354D-4FD5-4BC6-B174-44FB97FC2CDC}" type="pres">
      <dgm:prSet presAssocID="{99499E48-F128-43C9-B6B9-703A32831131}" presName="matrix" presStyleCnt="0">
        <dgm:presLayoutVars>
          <dgm:chMax val="1"/>
          <dgm:dir/>
          <dgm:resizeHandles val="exact"/>
        </dgm:presLayoutVars>
      </dgm:prSet>
      <dgm:spPr/>
      <dgm:t>
        <a:bodyPr/>
        <a:lstStyle/>
        <a:p>
          <a:endParaRPr lang="en-GB"/>
        </a:p>
      </dgm:t>
    </dgm:pt>
    <dgm:pt modelId="{AA96B0A6-E0C0-44BA-AB6F-1A3C96AC8554}" type="pres">
      <dgm:prSet presAssocID="{99499E48-F128-43C9-B6B9-703A32831131}" presName="diamond" presStyleLbl="bgShp" presStyleIdx="0" presStyleCnt="1"/>
      <dgm:spPr/>
    </dgm:pt>
    <dgm:pt modelId="{716CE32F-CBA0-4B0B-8110-27E70678353F}" type="pres">
      <dgm:prSet presAssocID="{99499E48-F128-43C9-B6B9-703A32831131}" presName="quad1" presStyleLbl="node1" presStyleIdx="0" presStyleCnt="4">
        <dgm:presLayoutVars>
          <dgm:chMax val="0"/>
          <dgm:chPref val="0"/>
          <dgm:bulletEnabled val="1"/>
        </dgm:presLayoutVars>
      </dgm:prSet>
      <dgm:spPr/>
      <dgm:t>
        <a:bodyPr/>
        <a:lstStyle/>
        <a:p>
          <a:endParaRPr lang="en-GB"/>
        </a:p>
      </dgm:t>
    </dgm:pt>
    <dgm:pt modelId="{76A8B9D0-DE11-43B1-8BEB-06E22D7FB192}" type="pres">
      <dgm:prSet presAssocID="{99499E48-F128-43C9-B6B9-703A32831131}" presName="quad2" presStyleLbl="node1" presStyleIdx="1" presStyleCnt="4">
        <dgm:presLayoutVars>
          <dgm:chMax val="0"/>
          <dgm:chPref val="0"/>
          <dgm:bulletEnabled val="1"/>
        </dgm:presLayoutVars>
      </dgm:prSet>
      <dgm:spPr/>
      <dgm:t>
        <a:bodyPr/>
        <a:lstStyle/>
        <a:p>
          <a:endParaRPr lang="en-GB"/>
        </a:p>
      </dgm:t>
    </dgm:pt>
    <dgm:pt modelId="{763BAC4A-1FDC-4B60-8E07-54C2AC5D91FC}" type="pres">
      <dgm:prSet presAssocID="{99499E48-F128-43C9-B6B9-703A32831131}" presName="quad3" presStyleLbl="node1" presStyleIdx="2" presStyleCnt="4">
        <dgm:presLayoutVars>
          <dgm:chMax val="0"/>
          <dgm:chPref val="0"/>
          <dgm:bulletEnabled val="1"/>
        </dgm:presLayoutVars>
      </dgm:prSet>
      <dgm:spPr/>
      <dgm:t>
        <a:bodyPr/>
        <a:lstStyle/>
        <a:p>
          <a:endParaRPr lang="en-GB"/>
        </a:p>
      </dgm:t>
    </dgm:pt>
    <dgm:pt modelId="{26B1BD65-E030-41B7-9672-69C5BB21EB3C}" type="pres">
      <dgm:prSet presAssocID="{99499E48-F128-43C9-B6B9-703A32831131}" presName="quad4" presStyleLbl="node1" presStyleIdx="3" presStyleCnt="4">
        <dgm:presLayoutVars>
          <dgm:chMax val="0"/>
          <dgm:chPref val="0"/>
          <dgm:bulletEnabled val="1"/>
        </dgm:presLayoutVars>
      </dgm:prSet>
      <dgm:spPr/>
      <dgm:t>
        <a:bodyPr/>
        <a:lstStyle/>
        <a:p>
          <a:endParaRPr lang="en-GB"/>
        </a:p>
      </dgm:t>
    </dgm:pt>
  </dgm:ptLst>
  <dgm:cxnLst>
    <dgm:cxn modelId="{15478187-2EBE-49EE-9C3A-B8093BC7FE29}" srcId="{99499E48-F128-43C9-B6B9-703A32831131}" destId="{6B1DC2B8-486D-4CC8-8F3B-899ED8FA4789}" srcOrd="0" destOrd="0" parTransId="{687D757E-04C9-4AEA-94C0-412CB1011127}" sibTransId="{88B88AFE-961D-492D-B367-9804CC52392A}"/>
    <dgm:cxn modelId="{1386A8DE-C212-4F2D-A7AD-6C8428CEE491}" srcId="{99499E48-F128-43C9-B6B9-703A32831131}" destId="{A57B4E9E-1C4E-4F24-8FAB-825F82E8203B}" srcOrd="1" destOrd="0" parTransId="{C8F75F18-9AAE-4A68-A40C-DF18793654D1}" sibTransId="{37EE6D89-B4A0-4338-858F-EF8E9AD7340B}"/>
    <dgm:cxn modelId="{4997226F-1627-498B-9C90-DF425ED92243}" type="presOf" srcId="{8279A836-2531-406D-922C-BBD7B08668E8}" destId="{763BAC4A-1FDC-4B60-8E07-54C2AC5D91FC}" srcOrd="0" destOrd="0" presId="urn:microsoft.com/office/officeart/2005/8/layout/matrix3"/>
    <dgm:cxn modelId="{68257F18-9BDF-4948-AB58-EA82C9CDB4B2}" srcId="{99499E48-F128-43C9-B6B9-703A32831131}" destId="{CCC4506C-F636-4F6B-BD00-5B5ACB0545B3}" srcOrd="3" destOrd="0" parTransId="{37E55910-6E8C-4642-93FF-F0629E9C8006}" sibTransId="{38AA1FD6-5C81-4920-AF39-5F87FCA0D377}"/>
    <dgm:cxn modelId="{3A12422B-FFFB-46AB-A716-298DDB7D96D9}" type="presOf" srcId="{99499E48-F128-43C9-B6B9-703A32831131}" destId="{7122354D-4FD5-4BC6-B174-44FB97FC2CDC}" srcOrd="0" destOrd="0" presId="urn:microsoft.com/office/officeart/2005/8/layout/matrix3"/>
    <dgm:cxn modelId="{98A03FE1-2583-418D-A883-C2112A10BCAB}" type="presOf" srcId="{CCC4506C-F636-4F6B-BD00-5B5ACB0545B3}" destId="{26B1BD65-E030-41B7-9672-69C5BB21EB3C}" srcOrd="0" destOrd="0" presId="urn:microsoft.com/office/officeart/2005/8/layout/matrix3"/>
    <dgm:cxn modelId="{39755936-D44B-4352-9EE0-F06AEDE0D434}" srcId="{99499E48-F128-43C9-B6B9-703A32831131}" destId="{8279A836-2531-406D-922C-BBD7B08668E8}" srcOrd="2" destOrd="0" parTransId="{8C61A97C-B304-4721-AD0A-97CDBC268ABD}" sibTransId="{D4BE36F7-62E2-48DF-9537-79A9A9E2B308}"/>
    <dgm:cxn modelId="{7FC52ABE-3254-449A-9EC2-FB7948FDC507}" type="presOf" srcId="{A57B4E9E-1C4E-4F24-8FAB-825F82E8203B}" destId="{76A8B9D0-DE11-43B1-8BEB-06E22D7FB192}" srcOrd="0" destOrd="0" presId="urn:microsoft.com/office/officeart/2005/8/layout/matrix3"/>
    <dgm:cxn modelId="{C6F21DFD-320C-4EA7-BE11-8A22BB8E29C4}" type="presOf" srcId="{6B1DC2B8-486D-4CC8-8F3B-899ED8FA4789}" destId="{716CE32F-CBA0-4B0B-8110-27E70678353F}" srcOrd="0" destOrd="0" presId="urn:microsoft.com/office/officeart/2005/8/layout/matrix3"/>
    <dgm:cxn modelId="{ABEC682D-C2CA-4FCD-A3AD-ED98961CCBF4}" type="presParOf" srcId="{7122354D-4FD5-4BC6-B174-44FB97FC2CDC}" destId="{AA96B0A6-E0C0-44BA-AB6F-1A3C96AC8554}" srcOrd="0" destOrd="0" presId="urn:microsoft.com/office/officeart/2005/8/layout/matrix3"/>
    <dgm:cxn modelId="{8BFC7715-50B0-4CC0-B12F-AAEA2D8A7716}" type="presParOf" srcId="{7122354D-4FD5-4BC6-B174-44FB97FC2CDC}" destId="{716CE32F-CBA0-4B0B-8110-27E70678353F}" srcOrd="1" destOrd="0" presId="urn:microsoft.com/office/officeart/2005/8/layout/matrix3"/>
    <dgm:cxn modelId="{5805602C-D12C-417F-9A04-932DCEBF1734}" type="presParOf" srcId="{7122354D-4FD5-4BC6-B174-44FB97FC2CDC}" destId="{76A8B9D0-DE11-43B1-8BEB-06E22D7FB192}" srcOrd="2" destOrd="0" presId="urn:microsoft.com/office/officeart/2005/8/layout/matrix3"/>
    <dgm:cxn modelId="{1B9B2A8B-BEBF-4DAB-981D-0C9D28BE707A}" type="presParOf" srcId="{7122354D-4FD5-4BC6-B174-44FB97FC2CDC}" destId="{763BAC4A-1FDC-4B60-8E07-54C2AC5D91FC}" srcOrd="3" destOrd="0" presId="urn:microsoft.com/office/officeart/2005/8/layout/matrix3"/>
    <dgm:cxn modelId="{1A7EE2DB-18A2-427D-A23A-D8549FA9A32D}" type="presParOf" srcId="{7122354D-4FD5-4BC6-B174-44FB97FC2CDC}" destId="{26B1BD65-E030-41B7-9672-69C5BB21EB3C}"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27A46-2530-D74C-AA73-7E69016FA910}"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n-US"/>
        </a:p>
      </dgm:t>
    </dgm:pt>
    <dgm:pt modelId="{3310E062-A153-F045-83EB-5A19B4EE43ED}">
      <dgm:prSet phldrT="[Text]"/>
      <dgm:spPr>
        <a:solidFill>
          <a:srgbClr val="128A8A"/>
        </a:solidFill>
      </dgm:spPr>
      <dgm:t>
        <a:bodyPr/>
        <a:lstStyle/>
        <a:p>
          <a:r>
            <a:rPr lang="en-GB" dirty="0"/>
            <a:t>Complex interplay of physical, mental, social, personal and environmental factors, and of (un)willingness and (in)ability</a:t>
          </a:r>
          <a:endParaRPr lang="en-US" dirty="0"/>
        </a:p>
      </dgm:t>
    </dgm:pt>
    <dgm:pt modelId="{E07FF3A3-FCD5-4647-8D78-A5552BDDBEE1}" type="parTrans" cxnId="{6721E77E-E924-C84B-8701-31244173DF02}">
      <dgm:prSet/>
      <dgm:spPr/>
      <dgm:t>
        <a:bodyPr/>
        <a:lstStyle/>
        <a:p>
          <a:endParaRPr lang="en-US"/>
        </a:p>
      </dgm:t>
    </dgm:pt>
    <dgm:pt modelId="{46B27480-CB2D-FE4C-B874-54B3DF240001}" type="sibTrans" cxnId="{6721E77E-E924-C84B-8701-31244173DF02}">
      <dgm:prSet/>
      <dgm:spPr/>
      <dgm:t>
        <a:bodyPr/>
        <a:lstStyle/>
        <a:p>
          <a:endParaRPr lang="en-US"/>
        </a:p>
      </dgm:t>
    </dgm:pt>
    <dgm:pt modelId="{31226549-6DDD-6542-BF2A-94952A0501C1}">
      <dgm:prSet phldrT="[Text]"/>
      <dgm:spPr>
        <a:solidFill>
          <a:srgbClr val="128A8A"/>
        </a:solidFill>
      </dgm:spPr>
      <dgm:t>
        <a:bodyPr/>
        <a:lstStyle/>
        <a:p>
          <a:r>
            <a:rPr lang="en-GB" dirty="0"/>
            <a:t>Need for understanding the meaning of self-neglect in the context of each individual’s life experience</a:t>
          </a:r>
          <a:endParaRPr lang="en-US" dirty="0"/>
        </a:p>
      </dgm:t>
    </dgm:pt>
    <dgm:pt modelId="{F7F300FD-6EAB-B044-8EB9-395BCB682751}" type="parTrans" cxnId="{FAAD7866-8F2D-1249-A977-A9A559853602}">
      <dgm:prSet/>
      <dgm:spPr/>
      <dgm:t>
        <a:bodyPr/>
        <a:lstStyle/>
        <a:p>
          <a:endParaRPr lang="en-US"/>
        </a:p>
      </dgm:t>
    </dgm:pt>
    <dgm:pt modelId="{7D431CE5-6DAD-7E44-BC4C-40FF22221AD0}" type="sibTrans" cxnId="{FAAD7866-8F2D-1249-A977-A9A559853602}">
      <dgm:prSet/>
      <dgm:spPr/>
      <dgm:t>
        <a:bodyPr/>
        <a:lstStyle/>
        <a:p>
          <a:endParaRPr lang="en-US"/>
        </a:p>
      </dgm:t>
    </dgm:pt>
    <dgm:pt modelId="{AA00C22E-3297-4046-BAA6-82EA022E1B09}">
      <dgm:prSet phldrT="[Text]"/>
      <dgm:spPr>
        <a:solidFill>
          <a:srgbClr val="128A8A"/>
        </a:solidFill>
      </dgm:spPr>
      <dgm:t>
        <a:bodyPr/>
        <a:lstStyle/>
        <a:p>
          <a:r>
            <a:rPr lang="en-GB" dirty="0"/>
            <a:t>No single overarching explanatory model</a:t>
          </a:r>
          <a:endParaRPr lang="en-US" dirty="0"/>
        </a:p>
      </dgm:t>
    </dgm:pt>
    <dgm:pt modelId="{08551670-5403-CD42-8651-17243C35AD7F}" type="sibTrans" cxnId="{76129C5D-DC8A-7340-9440-7E54FD0C07A5}">
      <dgm:prSet/>
      <dgm:spPr/>
      <dgm:t>
        <a:bodyPr/>
        <a:lstStyle/>
        <a:p>
          <a:endParaRPr lang="en-US"/>
        </a:p>
      </dgm:t>
    </dgm:pt>
    <dgm:pt modelId="{AD24A191-FB47-B142-9E1E-CC62A42D1F9E}" type="parTrans" cxnId="{76129C5D-DC8A-7340-9440-7E54FD0C07A5}">
      <dgm:prSet/>
      <dgm:spPr/>
      <dgm:t>
        <a:bodyPr/>
        <a:lstStyle/>
        <a:p>
          <a:endParaRPr lang="en-US"/>
        </a:p>
      </dgm:t>
    </dgm:pt>
    <dgm:pt modelId="{3DD91BFD-6E15-4BF9-8B80-E12BE1E72E16}" type="pres">
      <dgm:prSet presAssocID="{03927A46-2530-D74C-AA73-7E69016FA910}" presName="Name0" presStyleCnt="0">
        <dgm:presLayoutVars>
          <dgm:chMax val="7"/>
          <dgm:chPref val="7"/>
          <dgm:dir/>
        </dgm:presLayoutVars>
      </dgm:prSet>
      <dgm:spPr/>
      <dgm:t>
        <a:bodyPr/>
        <a:lstStyle/>
        <a:p>
          <a:endParaRPr lang="en-GB"/>
        </a:p>
      </dgm:t>
    </dgm:pt>
    <dgm:pt modelId="{7B4C2BB9-04AD-4056-86DB-A7CBEE989628}" type="pres">
      <dgm:prSet presAssocID="{03927A46-2530-D74C-AA73-7E69016FA910}" presName="Name1" presStyleCnt="0"/>
      <dgm:spPr/>
    </dgm:pt>
    <dgm:pt modelId="{4A07CC12-51AA-4A91-88EC-C15D0D5D04F7}" type="pres">
      <dgm:prSet presAssocID="{03927A46-2530-D74C-AA73-7E69016FA910}" presName="cycle" presStyleCnt="0"/>
      <dgm:spPr/>
    </dgm:pt>
    <dgm:pt modelId="{3C8F3976-907A-4C52-B9AB-1A915FBA4FD1}" type="pres">
      <dgm:prSet presAssocID="{03927A46-2530-D74C-AA73-7E69016FA910}" presName="srcNode" presStyleLbl="node1" presStyleIdx="0" presStyleCnt="3"/>
      <dgm:spPr/>
    </dgm:pt>
    <dgm:pt modelId="{ED2C936D-AD35-43E9-A588-60AC0CD4B25E}" type="pres">
      <dgm:prSet presAssocID="{03927A46-2530-D74C-AA73-7E69016FA910}" presName="conn" presStyleLbl="parChTrans1D2" presStyleIdx="0" presStyleCnt="1"/>
      <dgm:spPr/>
      <dgm:t>
        <a:bodyPr/>
        <a:lstStyle/>
        <a:p>
          <a:endParaRPr lang="en-GB"/>
        </a:p>
      </dgm:t>
    </dgm:pt>
    <dgm:pt modelId="{95967FCC-5CFE-4A0F-9718-45EAFCDE0D7D}" type="pres">
      <dgm:prSet presAssocID="{03927A46-2530-D74C-AA73-7E69016FA910}" presName="extraNode" presStyleLbl="node1" presStyleIdx="0" presStyleCnt="3"/>
      <dgm:spPr/>
    </dgm:pt>
    <dgm:pt modelId="{96B5753B-89D3-4ADC-80F5-6DA875A0B1AD}" type="pres">
      <dgm:prSet presAssocID="{03927A46-2530-D74C-AA73-7E69016FA910}" presName="dstNode" presStyleLbl="node1" presStyleIdx="0" presStyleCnt="3"/>
      <dgm:spPr/>
    </dgm:pt>
    <dgm:pt modelId="{310C8D26-53BC-4D17-AEF1-38AD4296535B}" type="pres">
      <dgm:prSet presAssocID="{AA00C22E-3297-4046-BAA6-82EA022E1B09}" presName="text_1" presStyleLbl="node1" presStyleIdx="0" presStyleCnt="3">
        <dgm:presLayoutVars>
          <dgm:bulletEnabled val="1"/>
        </dgm:presLayoutVars>
      </dgm:prSet>
      <dgm:spPr/>
      <dgm:t>
        <a:bodyPr/>
        <a:lstStyle/>
        <a:p>
          <a:endParaRPr lang="en-GB"/>
        </a:p>
      </dgm:t>
    </dgm:pt>
    <dgm:pt modelId="{890CDC2E-0C84-45A7-8EAB-32CF21567A33}" type="pres">
      <dgm:prSet presAssocID="{AA00C22E-3297-4046-BAA6-82EA022E1B09}" presName="accent_1" presStyleCnt="0"/>
      <dgm:spPr/>
    </dgm:pt>
    <dgm:pt modelId="{78520E4D-2BF9-4B50-AAC4-E9C9D5C9E500}" type="pres">
      <dgm:prSet presAssocID="{AA00C22E-3297-4046-BAA6-82EA022E1B09}" presName="accentRepeatNode" presStyleLbl="solidFgAcc1" presStyleIdx="0" presStyleCnt="3"/>
      <dgm:spPr/>
    </dgm:pt>
    <dgm:pt modelId="{61E7F909-05B0-425D-BE13-EAAA729FAAAA}" type="pres">
      <dgm:prSet presAssocID="{3310E062-A153-F045-83EB-5A19B4EE43ED}" presName="text_2" presStyleLbl="node1" presStyleIdx="1" presStyleCnt="3">
        <dgm:presLayoutVars>
          <dgm:bulletEnabled val="1"/>
        </dgm:presLayoutVars>
      </dgm:prSet>
      <dgm:spPr/>
      <dgm:t>
        <a:bodyPr/>
        <a:lstStyle/>
        <a:p>
          <a:endParaRPr lang="en-GB"/>
        </a:p>
      </dgm:t>
    </dgm:pt>
    <dgm:pt modelId="{C0F43601-4AF3-4A69-91EB-00A2F6200160}" type="pres">
      <dgm:prSet presAssocID="{3310E062-A153-F045-83EB-5A19B4EE43ED}" presName="accent_2" presStyleCnt="0"/>
      <dgm:spPr/>
    </dgm:pt>
    <dgm:pt modelId="{A0E305BF-7ECA-4482-A02F-05632273C76A}" type="pres">
      <dgm:prSet presAssocID="{3310E062-A153-F045-83EB-5A19B4EE43ED}" presName="accentRepeatNode" presStyleLbl="solidFgAcc1" presStyleIdx="1" presStyleCnt="3"/>
      <dgm:spPr/>
    </dgm:pt>
    <dgm:pt modelId="{FDFAC1E8-AAAD-4BEE-A927-FCD17A6B419C}" type="pres">
      <dgm:prSet presAssocID="{31226549-6DDD-6542-BF2A-94952A0501C1}" presName="text_3" presStyleLbl="node1" presStyleIdx="2" presStyleCnt="3">
        <dgm:presLayoutVars>
          <dgm:bulletEnabled val="1"/>
        </dgm:presLayoutVars>
      </dgm:prSet>
      <dgm:spPr/>
      <dgm:t>
        <a:bodyPr/>
        <a:lstStyle/>
        <a:p>
          <a:endParaRPr lang="en-GB"/>
        </a:p>
      </dgm:t>
    </dgm:pt>
    <dgm:pt modelId="{F6251447-0894-4713-9C85-966FABAE81AE}" type="pres">
      <dgm:prSet presAssocID="{31226549-6DDD-6542-BF2A-94952A0501C1}" presName="accent_3" presStyleCnt="0"/>
      <dgm:spPr/>
    </dgm:pt>
    <dgm:pt modelId="{4DB8EFC4-A8B4-41F3-A47A-F1DBA4AA28E1}" type="pres">
      <dgm:prSet presAssocID="{31226549-6DDD-6542-BF2A-94952A0501C1}" presName="accentRepeatNode" presStyleLbl="solidFgAcc1" presStyleIdx="2" presStyleCnt="3"/>
      <dgm:spPr/>
    </dgm:pt>
  </dgm:ptLst>
  <dgm:cxnLst>
    <dgm:cxn modelId="{E1AEDE58-FA4B-4F2E-8412-5F88888E8D46}" type="presOf" srcId="{03927A46-2530-D74C-AA73-7E69016FA910}" destId="{3DD91BFD-6E15-4BF9-8B80-E12BE1E72E16}" srcOrd="0" destOrd="0" presId="urn:microsoft.com/office/officeart/2008/layout/VerticalCurvedList"/>
    <dgm:cxn modelId="{6721E77E-E924-C84B-8701-31244173DF02}" srcId="{03927A46-2530-D74C-AA73-7E69016FA910}" destId="{3310E062-A153-F045-83EB-5A19B4EE43ED}" srcOrd="1" destOrd="0" parTransId="{E07FF3A3-FCD5-4647-8D78-A5552BDDBEE1}" sibTransId="{46B27480-CB2D-FE4C-B874-54B3DF240001}"/>
    <dgm:cxn modelId="{F9E0CBE0-5714-48AE-86EA-0BB0B3CCCC72}" type="presOf" srcId="{08551670-5403-CD42-8651-17243C35AD7F}" destId="{ED2C936D-AD35-43E9-A588-60AC0CD4B25E}" srcOrd="0" destOrd="0" presId="urn:microsoft.com/office/officeart/2008/layout/VerticalCurvedList"/>
    <dgm:cxn modelId="{FAAD7866-8F2D-1249-A977-A9A559853602}" srcId="{03927A46-2530-D74C-AA73-7E69016FA910}" destId="{31226549-6DDD-6542-BF2A-94952A0501C1}" srcOrd="2" destOrd="0" parTransId="{F7F300FD-6EAB-B044-8EB9-395BCB682751}" sibTransId="{7D431CE5-6DAD-7E44-BC4C-40FF22221AD0}"/>
    <dgm:cxn modelId="{76129C5D-DC8A-7340-9440-7E54FD0C07A5}" srcId="{03927A46-2530-D74C-AA73-7E69016FA910}" destId="{AA00C22E-3297-4046-BAA6-82EA022E1B09}" srcOrd="0" destOrd="0" parTransId="{AD24A191-FB47-B142-9E1E-CC62A42D1F9E}" sibTransId="{08551670-5403-CD42-8651-17243C35AD7F}"/>
    <dgm:cxn modelId="{3D302F20-5D67-4370-A85E-9AAF2A8881F9}" type="presOf" srcId="{31226549-6DDD-6542-BF2A-94952A0501C1}" destId="{FDFAC1E8-AAAD-4BEE-A927-FCD17A6B419C}" srcOrd="0" destOrd="0" presId="urn:microsoft.com/office/officeart/2008/layout/VerticalCurvedList"/>
    <dgm:cxn modelId="{88B35AF6-3C57-4CF5-A82D-D8AB88D30819}" type="presOf" srcId="{AA00C22E-3297-4046-BAA6-82EA022E1B09}" destId="{310C8D26-53BC-4D17-AEF1-38AD4296535B}" srcOrd="0" destOrd="0" presId="urn:microsoft.com/office/officeart/2008/layout/VerticalCurvedList"/>
    <dgm:cxn modelId="{D1DCABE5-E23B-4E08-9381-89341246500B}" type="presOf" srcId="{3310E062-A153-F045-83EB-5A19B4EE43ED}" destId="{61E7F909-05B0-425D-BE13-EAAA729FAAAA}" srcOrd="0" destOrd="0" presId="urn:microsoft.com/office/officeart/2008/layout/VerticalCurvedList"/>
    <dgm:cxn modelId="{B9F9377A-167F-4A04-A02A-5A35633D5D49}" type="presParOf" srcId="{3DD91BFD-6E15-4BF9-8B80-E12BE1E72E16}" destId="{7B4C2BB9-04AD-4056-86DB-A7CBEE989628}" srcOrd="0" destOrd="0" presId="urn:microsoft.com/office/officeart/2008/layout/VerticalCurvedList"/>
    <dgm:cxn modelId="{1424DBDA-5CF3-408F-8280-C08E147AEE81}" type="presParOf" srcId="{7B4C2BB9-04AD-4056-86DB-A7CBEE989628}" destId="{4A07CC12-51AA-4A91-88EC-C15D0D5D04F7}" srcOrd="0" destOrd="0" presId="urn:microsoft.com/office/officeart/2008/layout/VerticalCurvedList"/>
    <dgm:cxn modelId="{29AB0461-7AD4-4105-B497-FE9625432F75}" type="presParOf" srcId="{4A07CC12-51AA-4A91-88EC-C15D0D5D04F7}" destId="{3C8F3976-907A-4C52-B9AB-1A915FBA4FD1}" srcOrd="0" destOrd="0" presId="urn:microsoft.com/office/officeart/2008/layout/VerticalCurvedList"/>
    <dgm:cxn modelId="{7DF7229D-AB38-498F-91EB-F4DAE0F707B2}" type="presParOf" srcId="{4A07CC12-51AA-4A91-88EC-C15D0D5D04F7}" destId="{ED2C936D-AD35-43E9-A588-60AC0CD4B25E}" srcOrd="1" destOrd="0" presId="urn:microsoft.com/office/officeart/2008/layout/VerticalCurvedList"/>
    <dgm:cxn modelId="{677BC630-141F-4A89-9CB7-F0C42CD997B9}" type="presParOf" srcId="{4A07CC12-51AA-4A91-88EC-C15D0D5D04F7}" destId="{95967FCC-5CFE-4A0F-9718-45EAFCDE0D7D}" srcOrd="2" destOrd="0" presId="urn:microsoft.com/office/officeart/2008/layout/VerticalCurvedList"/>
    <dgm:cxn modelId="{A4F47317-A6C2-49F9-AA66-A663D533FDA3}" type="presParOf" srcId="{4A07CC12-51AA-4A91-88EC-C15D0D5D04F7}" destId="{96B5753B-89D3-4ADC-80F5-6DA875A0B1AD}" srcOrd="3" destOrd="0" presId="urn:microsoft.com/office/officeart/2008/layout/VerticalCurvedList"/>
    <dgm:cxn modelId="{8CB529B5-C4F6-4BBD-BCAF-52DE2BA1ED16}" type="presParOf" srcId="{7B4C2BB9-04AD-4056-86DB-A7CBEE989628}" destId="{310C8D26-53BC-4D17-AEF1-38AD4296535B}" srcOrd="1" destOrd="0" presId="urn:microsoft.com/office/officeart/2008/layout/VerticalCurvedList"/>
    <dgm:cxn modelId="{D4E63F8C-BCFA-4F41-99EB-478653DE5092}" type="presParOf" srcId="{7B4C2BB9-04AD-4056-86DB-A7CBEE989628}" destId="{890CDC2E-0C84-45A7-8EAB-32CF21567A33}" srcOrd="2" destOrd="0" presId="urn:microsoft.com/office/officeart/2008/layout/VerticalCurvedList"/>
    <dgm:cxn modelId="{E056167D-7ECA-4F25-984F-640C96F9159B}" type="presParOf" srcId="{890CDC2E-0C84-45A7-8EAB-32CF21567A33}" destId="{78520E4D-2BF9-4B50-AAC4-E9C9D5C9E500}" srcOrd="0" destOrd="0" presId="urn:microsoft.com/office/officeart/2008/layout/VerticalCurvedList"/>
    <dgm:cxn modelId="{81822740-7012-4420-92D1-E817CE861BD3}" type="presParOf" srcId="{7B4C2BB9-04AD-4056-86DB-A7CBEE989628}" destId="{61E7F909-05B0-425D-BE13-EAAA729FAAAA}" srcOrd="3" destOrd="0" presId="urn:microsoft.com/office/officeart/2008/layout/VerticalCurvedList"/>
    <dgm:cxn modelId="{675D9463-85BB-4527-BE3F-BC3A034D82E7}" type="presParOf" srcId="{7B4C2BB9-04AD-4056-86DB-A7CBEE989628}" destId="{C0F43601-4AF3-4A69-91EB-00A2F6200160}" srcOrd="4" destOrd="0" presId="urn:microsoft.com/office/officeart/2008/layout/VerticalCurvedList"/>
    <dgm:cxn modelId="{9DE183F4-A934-4C70-9B92-250619145D54}" type="presParOf" srcId="{C0F43601-4AF3-4A69-91EB-00A2F6200160}" destId="{A0E305BF-7ECA-4482-A02F-05632273C76A}" srcOrd="0" destOrd="0" presId="urn:microsoft.com/office/officeart/2008/layout/VerticalCurvedList"/>
    <dgm:cxn modelId="{7EC4D57D-647F-467B-BE37-E23FDCBED82B}" type="presParOf" srcId="{7B4C2BB9-04AD-4056-86DB-A7CBEE989628}" destId="{FDFAC1E8-AAAD-4BEE-A927-FCD17A6B419C}" srcOrd="5" destOrd="0" presId="urn:microsoft.com/office/officeart/2008/layout/VerticalCurvedList"/>
    <dgm:cxn modelId="{0A6E6364-E908-4347-B6CF-F0CD83A8EA78}" type="presParOf" srcId="{7B4C2BB9-04AD-4056-86DB-A7CBEE989628}" destId="{F6251447-0894-4713-9C85-966FABAE81AE}" srcOrd="6" destOrd="0" presId="urn:microsoft.com/office/officeart/2008/layout/VerticalCurvedList"/>
    <dgm:cxn modelId="{32A631C8-9631-4116-9FAF-1CD88066B778}" type="presParOf" srcId="{F6251447-0894-4713-9C85-966FABAE81AE}" destId="{4DB8EFC4-A8B4-41F3-A47A-F1DBA4AA28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6E3E99-1172-439F-9144-569DA7975A99}" type="doc">
      <dgm:prSet loTypeId="urn:microsoft.com/office/officeart/2005/8/layout/arrow5" loCatId="relationship" qsTypeId="urn:microsoft.com/office/officeart/2005/8/quickstyle/simple1" qsCatId="simple" csTypeId="urn:microsoft.com/office/officeart/2005/8/colors/colorful5" csCatId="colorful" phldr="1"/>
      <dgm:spPr/>
      <dgm:t>
        <a:bodyPr/>
        <a:lstStyle/>
        <a:p>
          <a:endParaRPr lang="en-US"/>
        </a:p>
      </dgm:t>
    </dgm:pt>
    <dgm:pt modelId="{555475D9-A5AD-4E09-9942-E08EE58C56AE}">
      <dgm:prSet custT="1"/>
      <dgm:spPr>
        <a:xfrm>
          <a:off x="4390057" y="25"/>
          <a:ext cx="1735484" cy="1735484"/>
        </a:xfrm>
        <a:prstGeom prst="downArrow">
          <a:avLst>
            <a:gd name="adj1" fmla="val 50000"/>
            <a:gd name="adj2" fmla="val 35000"/>
          </a:avLst>
        </a:prstGeo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Text" lastClr="000000"/>
              </a:solidFill>
              <a:latin typeface="Calibri" panose="020F0502020204030204"/>
              <a:ea typeface="+mn-ea"/>
              <a:cs typeface="+mn-cs"/>
            </a:rPr>
            <a:t>ignoring medical</a:t>
          </a:r>
          <a:endParaRPr lang="en-US" sz="1400" b="1" dirty="0">
            <a:solidFill>
              <a:sysClr val="windowText" lastClr="000000"/>
            </a:solidFill>
            <a:latin typeface="Calibri" panose="020F0502020204030204"/>
            <a:ea typeface="+mn-ea"/>
            <a:cs typeface="+mn-cs"/>
          </a:endParaRPr>
        </a:p>
      </dgm:t>
    </dgm:pt>
    <dgm:pt modelId="{05CB54F2-15DE-46D1-8A01-EBBB3E99A345}" type="parTrans" cxnId="{68F1275D-D105-401A-8086-D3C23C2BF203}">
      <dgm:prSet/>
      <dgm:spPr/>
      <dgm:t>
        <a:bodyPr/>
        <a:lstStyle/>
        <a:p>
          <a:endParaRPr lang="en-US"/>
        </a:p>
      </dgm:t>
    </dgm:pt>
    <dgm:pt modelId="{9EF6A965-66EF-4CFF-82EC-96E55B2EAFCB}" type="sibTrans" cxnId="{68F1275D-D105-401A-8086-D3C23C2BF203}">
      <dgm:prSet/>
      <dgm:spPr/>
      <dgm:t>
        <a:bodyPr/>
        <a:lstStyle/>
        <a:p>
          <a:endParaRPr lang="en-US"/>
        </a:p>
      </dgm:t>
    </dgm:pt>
    <dgm:pt modelId="{C2439A65-A2B1-4071-8C0E-B8122904937E}">
      <dgm:prSet custT="1"/>
      <dgm:spPr>
        <a:xfrm rot="5400000">
          <a:off x="5697958" y="1307926"/>
          <a:ext cx="1735484" cy="1735484"/>
        </a:xfrm>
        <a:prstGeom prst="downArrow">
          <a:avLst>
            <a:gd name="adj1" fmla="val 50000"/>
            <a:gd name="adj2" fmla="val 3500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400" b="1" dirty="0">
              <a:solidFill>
                <a:sysClr val="windowText" lastClr="000000"/>
              </a:solidFill>
              <a:latin typeface="Calibri" panose="020F0502020204030204"/>
              <a:ea typeface="+mn-ea"/>
              <a:cs typeface="+mn-cs"/>
            </a:rPr>
            <a:t>emotional or physical care needs;</a:t>
          </a:r>
          <a:endParaRPr lang="en-US" sz="1400" b="1" dirty="0">
            <a:solidFill>
              <a:sysClr val="windowText" lastClr="000000"/>
            </a:solidFill>
            <a:latin typeface="Calibri" panose="020F0502020204030204"/>
            <a:ea typeface="+mn-ea"/>
            <a:cs typeface="+mn-cs"/>
          </a:endParaRPr>
        </a:p>
      </dgm:t>
    </dgm:pt>
    <dgm:pt modelId="{E9967988-8C47-47C7-BBAF-BAC367F50BD8}" type="parTrans" cxnId="{C2637FA0-F8CC-4D5D-AEA7-B29D30C370C4}">
      <dgm:prSet/>
      <dgm:spPr/>
      <dgm:t>
        <a:bodyPr/>
        <a:lstStyle/>
        <a:p>
          <a:endParaRPr lang="en-US"/>
        </a:p>
      </dgm:t>
    </dgm:pt>
    <dgm:pt modelId="{69CE9367-6BBF-4AF7-92EE-F099F72F969B}" type="sibTrans" cxnId="{C2637FA0-F8CC-4D5D-AEA7-B29D30C370C4}">
      <dgm:prSet/>
      <dgm:spPr/>
      <dgm:t>
        <a:bodyPr/>
        <a:lstStyle/>
        <a:p>
          <a:endParaRPr lang="en-US"/>
        </a:p>
      </dgm:t>
    </dgm:pt>
    <dgm:pt modelId="{592191ED-E2AE-4C22-8212-FC38CC325672}">
      <dgm:prSet custT="1"/>
      <dgm:spPr>
        <a:xfrm rot="10800000">
          <a:off x="4390057" y="2615827"/>
          <a:ext cx="1735484" cy="1735484"/>
        </a:xfrm>
        <a:prstGeom prst="downArrow">
          <a:avLst>
            <a:gd name="adj1" fmla="val 50000"/>
            <a:gd name="adj2" fmla="val 35000"/>
          </a:avLst>
        </a:prstGeom>
        <a:solidFill>
          <a:srgbClr val="FFC00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100" b="1" dirty="0">
              <a:solidFill>
                <a:sysClr val="windowText" lastClr="000000"/>
              </a:solidFill>
              <a:latin typeface="Calibri" panose="020F0502020204030204"/>
              <a:ea typeface="+mn-ea"/>
              <a:cs typeface="+mn-cs"/>
            </a:rPr>
            <a:t>failure to provide access to appropriate health, care and support or educational services</a:t>
          </a:r>
          <a:endParaRPr lang="en-US" sz="1100" b="1" dirty="0">
            <a:solidFill>
              <a:sysClr val="windowText" lastClr="000000"/>
            </a:solidFill>
            <a:latin typeface="Calibri" panose="020F0502020204030204"/>
            <a:ea typeface="+mn-ea"/>
            <a:cs typeface="+mn-cs"/>
          </a:endParaRPr>
        </a:p>
      </dgm:t>
    </dgm:pt>
    <dgm:pt modelId="{7F0A3386-409C-4FF5-AE1B-95C5298B3CB3}" type="parTrans" cxnId="{0B45FC24-E42B-40B4-9F8D-A1296344303A}">
      <dgm:prSet/>
      <dgm:spPr/>
      <dgm:t>
        <a:bodyPr/>
        <a:lstStyle/>
        <a:p>
          <a:endParaRPr lang="en-US"/>
        </a:p>
      </dgm:t>
    </dgm:pt>
    <dgm:pt modelId="{B75EFE1F-AF73-411F-B95B-1346304BDA1E}" type="sibTrans" cxnId="{0B45FC24-E42B-40B4-9F8D-A1296344303A}">
      <dgm:prSet/>
      <dgm:spPr/>
      <dgm:t>
        <a:bodyPr/>
        <a:lstStyle/>
        <a:p>
          <a:endParaRPr lang="en-US"/>
        </a:p>
      </dgm:t>
    </dgm:pt>
    <dgm:pt modelId="{526A7580-2086-4D35-AF10-2735E0C4D304}">
      <dgm:prSet custT="1"/>
      <dgm:spPr>
        <a:xfrm rot="16200000">
          <a:off x="3082156" y="1307926"/>
          <a:ext cx="1735484" cy="1735484"/>
        </a:xfrm>
        <a:prstGeom prst="downArrow">
          <a:avLst>
            <a:gd name="adj1" fmla="val 50000"/>
            <a:gd name="adj2" fmla="val 35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100" b="1" dirty="0">
              <a:solidFill>
                <a:sysClr val="windowText" lastClr="000000"/>
              </a:solidFill>
              <a:latin typeface="Calibri" panose="020F0502020204030204"/>
              <a:ea typeface="+mn-ea"/>
              <a:cs typeface="+mn-cs"/>
            </a:rPr>
            <a:t>the withholding of the necessities of life, such as medication, adequate nutrition and heating.</a:t>
          </a:r>
          <a:endParaRPr lang="en-US" sz="1100" b="1" dirty="0">
            <a:solidFill>
              <a:sysClr val="windowText" lastClr="000000"/>
            </a:solidFill>
            <a:latin typeface="Calibri" panose="020F0502020204030204"/>
            <a:ea typeface="+mn-ea"/>
            <a:cs typeface="+mn-cs"/>
          </a:endParaRPr>
        </a:p>
      </dgm:t>
    </dgm:pt>
    <dgm:pt modelId="{441E4075-6114-4F65-BF38-60E911D63AE3}" type="parTrans" cxnId="{E21083A8-3E8F-4598-98F0-F22BFC2B5C26}">
      <dgm:prSet/>
      <dgm:spPr/>
      <dgm:t>
        <a:bodyPr/>
        <a:lstStyle/>
        <a:p>
          <a:endParaRPr lang="en-US"/>
        </a:p>
      </dgm:t>
    </dgm:pt>
    <dgm:pt modelId="{D2295DFD-84DF-4579-865C-5E7144D13056}" type="sibTrans" cxnId="{E21083A8-3E8F-4598-98F0-F22BFC2B5C26}">
      <dgm:prSet/>
      <dgm:spPr/>
      <dgm:t>
        <a:bodyPr/>
        <a:lstStyle/>
        <a:p>
          <a:endParaRPr lang="en-US"/>
        </a:p>
      </dgm:t>
    </dgm:pt>
    <dgm:pt modelId="{41063C1C-FA19-408B-9721-A52D47111C37}" type="pres">
      <dgm:prSet presAssocID="{396E3E99-1172-439F-9144-569DA7975A99}" presName="diagram" presStyleCnt="0">
        <dgm:presLayoutVars>
          <dgm:dir/>
          <dgm:resizeHandles val="exact"/>
        </dgm:presLayoutVars>
      </dgm:prSet>
      <dgm:spPr/>
      <dgm:t>
        <a:bodyPr/>
        <a:lstStyle/>
        <a:p>
          <a:endParaRPr lang="en-GB"/>
        </a:p>
      </dgm:t>
    </dgm:pt>
    <dgm:pt modelId="{D0AABBD0-7346-422F-8C9C-38D4D2DAB62A}" type="pres">
      <dgm:prSet presAssocID="{555475D9-A5AD-4E09-9942-E08EE58C56AE}" presName="arrow" presStyleLbl="node1" presStyleIdx="0" presStyleCnt="4">
        <dgm:presLayoutVars>
          <dgm:bulletEnabled val="1"/>
        </dgm:presLayoutVars>
      </dgm:prSet>
      <dgm:spPr/>
      <dgm:t>
        <a:bodyPr/>
        <a:lstStyle/>
        <a:p>
          <a:endParaRPr lang="en-GB"/>
        </a:p>
      </dgm:t>
    </dgm:pt>
    <dgm:pt modelId="{D64D2F47-D662-47C8-96AB-E6D8A5B5DE3E}" type="pres">
      <dgm:prSet presAssocID="{C2439A65-A2B1-4071-8C0E-B8122904937E}" presName="arrow" presStyleLbl="node1" presStyleIdx="1" presStyleCnt="4">
        <dgm:presLayoutVars>
          <dgm:bulletEnabled val="1"/>
        </dgm:presLayoutVars>
      </dgm:prSet>
      <dgm:spPr/>
      <dgm:t>
        <a:bodyPr/>
        <a:lstStyle/>
        <a:p>
          <a:endParaRPr lang="en-GB"/>
        </a:p>
      </dgm:t>
    </dgm:pt>
    <dgm:pt modelId="{9B590E2D-0502-480F-9826-33367B7439AA}" type="pres">
      <dgm:prSet presAssocID="{592191ED-E2AE-4C22-8212-FC38CC325672}" presName="arrow" presStyleLbl="node1" presStyleIdx="2" presStyleCnt="4">
        <dgm:presLayoutVars>
          <dgm:bulletEnabled val="1"/>
        </dgm:presLayoutVars>
      </dgm:prSet>
      <dgm:spPr/>
      <dgm:t>
        <a:bodyPr/>
        <a:lstStyle/>
        <a:p>
          <a:endParaRPr lang="en-GB"/>
        </a:p>
      </dgm:t>
    </dgm:pt>
    <dgm:pt modelId="{E46EDD35-7F3C-4FF4-88A1-43D3DBBD0A39}" type="pres">
      <dgm:prSet presAssocID="{526A7580-2086-4D35-AF10-2735E0C4D304}" presName="arrow" presStyleLbl="node1" presStyleIdx="3" presStyleCnt="4">
        <dgm:presLayoutVars>
          <dgm:bulletEnabled val="1"/>
        </dgm:presLayoutVars>
      </dgm:prSet>
      <dgm:spPr/>
      <dgm:t>
        <a:bodyPr/>
        <a:lstStyle/>
        <a:p>
          <a:endParaRPr lang="en-GB"/>
        </a:p>
      </dgm:t>
    </dgm:pt>
  </dgm:ptLst>
  <dgm:cxnLst>
    <dgm:cxn modelId="{C2E0FCAB-ED30-43CB-BA12-4263816BF87B}" type="presOf" srcId="{396E3E99-1172-439F-9144-569DA7975A99}" destId="{41063C1C-FA19-408B-9721-A52D47111C37}" srcOrd="0" destOrd="0" presId="urn:microsoft.com/office/officeart/2005/8/layout/arrow5"/>
    <dgm:cxn modelId="{E4B4B734-D481-4018-B808-8CECD65660FA}" type="presOf" srcId="{592191ED-E2AE-4C22-8212-FC38CC325672}" destId="{9B590E2D-0502-480F-9826-33367B7439AA}" srcOrd="0" destOrd="0" presId="urn:microsoft.com/office/officeart/2005/8/layout/arrow5"/>
    <dgm:cxn modelId="{14E0F9EF-CDFE-4C33-B836-94F873F4A365}" type="presOf" srcId="{C2439A65-A2B1-4071-8C0E-B8122904937E}" destId="{D64D2F47-D662-47C8-96AB-E6D8A5B5DE3E}" srcOrd="0" destOrd="0" presId="urn:microsoft.com/office/officeart/2005/8/layout/arrow5"/>
    <dgm:cxn modelId="{73F7F630-FA74-4705-9E0D-348E4449F0A3}" type="presOf" srcId="{526A7580-2086-4D35-AF10-2735E0C4D304}" destId="{E46EDD35-7F3C-4FF4-88A1-43D3DBBD0A39}" srcOrd="0" destOrd="0" presId="urn:microsoft.com/office/officeart/2005/8/layout/arrow5"/>
    <dgm:cxn modelId="{E21083A8-3E8F-4598-98F0-F22BFC2B5C26}" srcId="{396E3E99-1172-439F-9144-569DA7975A99}" destId="{526A7580-2086-4D35-AF10-2735E0C4D304}" srcOrd="3" destOrd="0" parTransId="{441E4075-6114-4F65-BF38-60E911D63AE3}" sibTransId="{D2295DFD-84DF-4579-865C-5E7144D13056}"/>
    <dgm:cxn modelId="{68F1275D-D105-401A-8086-D3C23C2BF203}" srcId="{396E3E99-1172-439F-9144-569DA7975A99}" destId="{555475D9-A5AD-4E09-9942-E08EE58C56AE}" srcOrd="0" destOrd="0" parTransId="{05CB54F2-15DE-46D1-8A01-EBBB3E99A345}" sibTransId="{9EF6A965-66EF-4CFF-82EC-96E55B2EAFCB}"/>
    <dgm:cxn modelId="{0B45FC24-E42B-40B4-9F8D-A1296344303A}" srcId="{396E3E99-1172-439F-9144-569DA7975A99}" destId="{592191ED-E2AE-4C22-8212-FC38CC325672}" srcOrd="2" destOrd="0" parTransId="{7F0A3386-409C-4FF5-AE1B-95C5298B3CB3}" sibTransId="{B75EFE1F-AF73-411F-B95B-1346304BDA1E}"/>
    <dgm:cxn modelId="{C2637FA0-F8CC-4D5D-AEA7-B29D30C370C4}" srcId="{396E3E99-1172-439F-9144-569DA7975A99}" destId="{C2439A65-A2B1-4071-8C0E-B8122904937E}" srcOrd="1" destOrd="0" parTransId="{E9967988-8C47-47C7-BBAF-BAC367F50BD8}" sibTransId="{69CE9367-6BBF-4AF7-92EE-F099F72F969B}"/>
    <dgm:cxn modelId="{BF3B4C43-09DE-413A-973C-044131622A3E}" type="presOf" srcId="{555475D9-A5AD-4E09-9942-E08EE58C56AE}" destId="{D0AABBD0-7346-422F-8C9C-38D4D2DAB62A}" srcOrd="0" destOrd="0" presId="urn:microsoft.com/office/officeart/2005/8/layout/arrow5"/>
    <dgm:cxn modelId="{E85ABCFF-D223-43DB-9542-A13D79F6CABF}" type="presParOf" srcId="{41063C1C-FA19-408B-9721-A52D47111C37}" destId="{D0AABBD0-7346-422F-8C9C-38D4D2DAB62A}" srcOrd="0" destOrd="0" presId="urn:microsoft.com/office/officeart/2005/8/layout/arrow5"/>
    <dgm:cxn modelId="{61F080D3-F0CC-4D87-B9E8-9FE2C38ED6D0}" type="presParOf" srcId="{41063C1C-FA19-408B-9721-A52D47111C37}" destId="{D64D2F47-D662-47C8-96AB-E6D8A5B5DE3E}" srcOrd="1" destOrd="0" presId="urn:microsoft.com/office/officeart/2005/8/layout/arrow5"/>
    <dgm:cxn modelId="{F3D8D0E6-8022-44FB-9F07-9FE3ACACA7BD}" type="presParOf" srcId="{41063C1C-FA19-408B-9721-A52D47111C37}" destId="{9B590E2D-0502-480F-9826-33367B7439AA}" srcOrd="2" destOrd="0" presId="urn:microsoft.com/office/officeart/2005/8/layout/arrow5"/>
    <dgm:cxn modelId="{275070EF-8546-4F40-BECE-4EE6C2479E76}" type="presParOf" srcId="{41063C1C-FA19-408B-9721-A52D47111C37}" destId="{E46EDD35-7F3C-4FF4-88A1-43D3DBBD0A39}"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AFB9FF-BE3B-49A7-BE95-ECE9591CC512}" type="doc">
      <dgm:prSet loTypeId="urn:microsoft.com/office/officeart/2018/2/layout/IconCircle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388BE09-8157-476F-B02A-1894957B8056}">
      <dgm:prSet custT="1"/>
      <dgm:spPr/>
      <dgm:t>
        <a:bodyPr/>
        <a:lstStyle/>
        <a:p>
          <a:r>
            <a:rPr lang="en-GB" sz="1800" b="1" dirty="0"/>
            <a:t>record and store all information about risk</a:t>
          </a:r>
          <a:endParaRPr lang="en-US" sz="1800" dirty="0"/>
        </a:p>
      </dgm:t>
    </dgm:pt>
    <dgm:pt modelId="{0A7156C3-49B2-4207-A3D8-BBD4479C4AC6}" type="parTrans" cxnId="{69E8C19A-F9AE-4770-98DB-99EA73634F9F}">
      <dgm:prSet/>
      <dgm:spPr/>
      <dgm:t>
        <a:bodyPr/>
        <a:lstStyle/>
        <a:p>
          <a:endParaRPr lang="en-US"/>
        </a:p>
      </dgm:t>
    </dgm:pt>
    <dgm:pt modelId="{C1B533D4-A6A3-4898-A07F-4AC3D00BA455}" type="sibTrans" cxnId="{69E8C19A-F9AE-4770-98DB-99EA73634F9F}">
      <dgm:prSet/>
      <dgm:spPr/>
      <dgm:t>
        <a:bodyPr/>
        <a:lstStyle/>
        <a:p>
          <a:endParaRPr lang="en-US"/>
        </a:p>
      </dgm:t>
    </dgm:pt>
    <dgm:pt modelId="{723DA559-71FA-4D68-AB55-1AAFE0A59779}">
      <dgm:prSet custT="1"/>
      <dgm:spPr/>
      <dgm:t>
        <a:bodyPr/>
        <a:lstStyle/>
        <a:p>
          <a:r>
            <a:rPr lang="en-GB" sz="1800" b="1" dirty="0"/>
            <a:t>ensure staff know where to find information and read protection plans</a:t>
          </a:r>
          <a:endParaRPr lang="en-US" sz="1800" dirty="0"/>
        </a:p>
      </dgm:t>
    </dgm:pt>
    <dgm:pt modelId="{B6D4F86A-90E0-4E1D-93FB-B963BFEBE570}" type="parTrans" cxnId="{41833D89-B3B4-4F37-86A6-9CD00BBB0D82}">
      <dgm:prSet/>
      <dgm:spPr/>
      <dgm:t>
        <a:bodyPr/>
        <a:lstStyle/>
        <a:p>
          <a:endParaRPr lang="en-US"/>
        </a:p>
      </dgm:t>
    </dgm:pt>
    <dgm:pt modelId="{3239DC87-2E65-4F41-85F5-39506AE80D23}" type="sibTrans" cxnId="{41833D89-B3B4-4F37-86A6-9CD00BBB0D82}">
      <dgm:prSet/>
      <dgm:spPr/>
      <dgm:t>
        <a:bodyPr/>
        <a:lstStyle/>
        <a:p>
          <a:endParaRPr lang="en-US"/>
        </a:p>
      </dgm:t>
    </dgm:pt>
    <dgm:pt modelId="{C8523138-4FAC-481E-8A79-F3AF500DA1A1}">
      <dgm:prSet custT="1"/>
      <dgm:spPr/>
      <dgm:t>
        <a:bodyPr/>
        <a:lstStyle/>
        <a:p>
          <a:r>
            <a:rPr lang="en-GB" sz="1800" b="1" dirty="0"/>
            <a:t>train staff to recognise risk and be confident in enabling clients to disclose</a:t>
          </a:r>
          <a:endParaRPr lang="en-US" sz="1800" dirty="0"/>
        </a:p>
      </dgm:t>
    </dgm:pt>
    <dgm:pt modelId="{0698ED66-2393-4F8D-AB26-2B2425D4E4A0}" type="parTrans" cxnId="{26FB0107-8CA3-4DC3-B73C-99D52F7A0A70}">
      <dgm:prSet/>
      <dgm:spPr/>
      <dgm:t>
        <a:bodyPr/>
        <a:lstStyle/>
        <a:p>
          <a:endParaRPr lang="en-US"/>
        </a:p>
      </dgm:t>
    </dgm:pt>
    <dgm:pt modelId="{10A6429B-B66F-426A-9F71-F977E2F1F7FB}" type="sibTrans" cxnId="{26FB0107-8CA3-4DC3-B73C-99D52F7A0A70}">
      <dgm:prSet/>
      <dgm:spPr/>
      <dgm:t>
        <a:bodyPr/>
        <a:lstStyle/>
        <a:p>
          <a:endParaRPr lang="en-US"/>
        </a:p>
      </dgm:t>
    </dgm:pt>
    <dgm:pt modelId="{ABF1566B-B463-4C01-B891-35F2C09D4396}">
      <dgm:prSet custT="1"/>
      <dgm:spPr/>
      <dgm:t>
        <a:bodyPr/>
        <a:lstStyle/>
        <a:p>
          <a:r>
            <a:rPr lang="en-GB" sz="1800" b="1" dirty="0"/>
            <a:t>share information with partner agencies regularly</a:t>
          </a:r>
          <a:endParaRPr lang="en-US" sz="1800" dirty="0"/>
        </a:p>
      </dgm:t>
    </dgm:pt>
    <dgm:pt modelId="{F1F08875-E9FB-4361-9EC7-F710568078CE}" type="parTrans" cxnId="{EF8F8C2F-65B1-4E9A-8D83-69F7E0990E26}">
      <dgm:prSet/>
      <dgm:spPr/>
      <dgm:t>
        <a:bodyPr/>
        <a:lstStyle/>
        <a:p>
          <a:endParaRPr lang="en-US"/>
        </a:p>
      </dgm:t>
    </dgm:pt>
    <dgm:pt modelId="{627C228A-F5BA-4099-A8A7-EAA677F48136}" type="sibTrans" cxnId="{EF8F8C2F-65B1-4E9A-8D83-69F7E0990E26}">
      <dgm:prSet/>
      <dgm:spPr/>
      <dgm:t>
        <a:bodyPr/>
        <a:lstStyle/>
        <a:p>
          <a:endParaRPr lang="en-US"/>
        </a:p>
      </dgm:t>
    </dgm:pt>
    <dgm:pt modelId="{920982D6-E20F-4DC1-B96B-A1010FD9C0A8}">
      <dgm:prSet custT="1"/>
      <dgm:spPr/>
      <dgm:t>
        <a:bodyPr/>
        <a:lstStyle/>
        <a:p>
          <a:r>
            <a:rPr lang="en-GB" sz="1800" b="1" dirty="0"/>
            <a:t>recognise that levels of risk can fluctuate and keep safeguarding plans under review</a:t>
          </a:r>
          <a:endParaRPr lang="en-US" sz="1800" dirty="0"/>
        </a:p>
      </dgm:t>
    </dgm:pt>
    <dgm:pt modelId="{0EB2DFAA-CAB0-499B-8FE0-21D774652EE4}" type="parTrans" cxnId="{00E3B87A-0BC4-4454-B633-8B360A542AFA}">
      <dgm:prSet/>
      <dgm:spPr/>
      <dgm:t>
        <a:bodyPr/>
        <a:lstStyle/>
        <a:p>
          <a:endParaRPr lang="en-US"/>
        </a:p>
      </dgm:t>
    </dgm:pt>
    <dgm:pt modelId="{55D17E3C-4488-4AEC-9788-BD82B906D337}" type="sibTrans" cxnId="{00E3B87A-0BC4-4454-B633-8B360A542AFA}">
      <dgm:prSet/>
      <dgm:spPr/>
      <dgm:t>
        <a:bodyPr/>
        <a:lstStyle/>
        <a:p>
          <a:endParaRPr lang="en-US"/>
        </a:p>
      </dgm:t>
    </dgm:pt>
    <dgm:pt modelId="{8C24BBA6-7604-49D2-B51E-A18F164CA802}">
      <dgm:prSet custT="1"/>
      <dgm:spPr/>
      <dgm:t>
        <a:bodyPr/>
        <a:lstStyle/>
        <a:p>
          <a:r>
            <a:rPr lang="en-GB" sz="1800" b="1" dirty="0"/>
            <a:t>escalate </a:t>
          </a:r>
        </a:p>
        <a:p>
          <a:r>
            <a:rPr lang="en-GB" sz="1800" b="1" dirty="0"/>
            <a:t>concerns </a:t>
          </a:r>
          <a:endParaRPr lang="en-US" sz="1800" dirty="0"/>
        </a:p>
      </dgm:t>
    </dgm:pt>
    <dgm:pt modelId="{A260856B-DAF7-4BD7-B163-01204BCAFEB4}" type="parTrans" cxnId="{1A0FD4D1-BDB5-4845-9A67-031AC0F60815}">
      <dgm:prSet/>
      <dgm:spPr/>
      <dgm:t>
        <a:bodyPr/>
        <a:lstStyle/>
        <a:p>
          <a:endParaRPr lang="en-US"/>
        </a:p>
      </dgm:t>
    </dgm:pt>
    <dgm:pt modelId="{FC16153E-1428-4D5F-B1E4-F340417C98F3}" type="sibTrans" cxnId="{1A0FD4D1-BDB5-4845-9A67-031AC0F60815}">
      <dgm:prSet/>
      <dgm:spPr/>
      <dgm:t>
        <a:bodyPr/>
        <a:lstStyle/>
        <a:p>
          <a:endParaRPr lang="en-US"/>
        </a:p>
      </dgm:t>
    </dgm:pt>
    <dgm:pt modelId="{B51BA3B6-4B9C-4ED6-8E33-28A002949961}" type="pres">
      <dgm:prSet presAssocID="{75AFB9FF-BE3B-49A7-BE95-ECE9591CC512}" presName="root" presStyleCnt="0">
        <dgm:presLayoutVars>
          <dgm:dir/>
          <dgm:resizeHandles val="exact"/>
        </dgm:presLayoutVars>
      </dgm:prSet>
      <dgm:spPr/>
      <dgm:t>
        <a:bodyPr/>
        <a:lstStyle/>
        <a:p>
          <a:endParaRPr lang="en-GB"/>
        </a:p>
      </dgm:t>
    </dgm:pt>
    <dgm:pt modelId="{3EDA2918-031B-4AB0-ABC0-34C27B865E89}" type="pres">
      <dgm:prSet presAssocID="{75AFB9FF-BE3B-49A7-BE95-ECE9591CC512}" presName="container" presStyleCnt="0">
        <dgm:presLayoutVars>
          <dgm:dir/>
          <dgm:resizeHandles val="exact"/>
        </dgm:presLayoutVars>
      </dgm:prSet>
      <dgm:spPr/>
    </dgm:pt>
    <dgm:pt modelId="{3A6AF19C-B466-41C5-A4D7-0CD572F5D437}" type="pres">
      <dgm:prSet presAssocID="{8388BE09-8157-476F-B02A-1894957B8056}" presName="compNode" presStyleCnt="0"/>
      <dgm:spPr/>
    </dgm:pt>
    <dgm:pt modelId="{62AFA646-3D39-46AB-A312-B764BD41FF55}" type="pres">
      <dgm:prSet presAssocID="{8388BE09-8157-476F-B02A-1894957B8056}" presName="iconBgRect" presStyleLbl="bgShp" presStyleIdx="0" presStyleCnt="6"/>
      <dgm:spPr/>
    </dgm:pt>
    <dgm:pt modelId="{BF060D08-BC93-4924-9F15-3D6CBF4D4CD5}" type="pres">
      <dgm:prSet presAssocID="{8388BE09-8157-476F-B02A-1894957B8056}"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Laptop Secure"/>
        </a:ext>
      </dgm:extLst>
    </dgm:pt>
    <dgm:pt modelId="{E6EDA992-3C54-4D3D-A407-E6CEC1B4B794}" type="pres">
      <dgm:prSet presAssocID="{8388BE09-8157-476F-B02A-1894957B8056}" presName="spaceRect" presStyleCnt="0"/>
      <dgm:spPr/>
    </dgm:pt>
    <dgm:pt modelId="{76E2E0B5-2A9B-4374-B24D-8F212F54CE13}" type="pres">
      <dgm:prSet presAssocID="{8388BE09-8157-476F-B02A-1894957B8056}" presName="textRect" presStyleLbl="revTx" presStyleIdx="0" presStyleCnt="6">
        <dgm:presLayoutVars>
          <dgm:chMax val="1"/>
          <dgm:chPref val="1"/>
        </dgm:presLayoutVars>
      </dgm:prSet>
      <dgm:spPr/>
      <dgm:t>
        <a:bodyPr/>
        <a:lstStyle/>
        <a:p>
          <a:endParaRPr lang="en-GB"/>
        </a:p>
      </dgm:t>
    </dgm:pt>
    <dgm:pt modelId="{290FF5A4-1C14-40A6-8A97-8A49B0314F80}" type="pres">
      <dgm:prSet presAssocID="{C1B533D4-A6A3-4898-A07F-4AC3D00BA455}" presName="sibTrans" presStyleLbl="sibTrans2D1" presStyleIdx="0" presStyleCnt="0"/>
      <dgm:spPr/>
      <dgm:t>
        <a:bodyPr/>
        <a:lstStyle/>
        <a:p>
          <a:endParaRPr lang="en-GB"/>
        </a:p>
      </dgm:t>
    </dgm:pt>
    <dgm:pt modelId="{201A0550-F71D-4A43-99C0-0EA10FFAC3D7}" type="pres">
      <dgm:prSet presAssocID="{723DA559-71FA-4D68-AB55-1AAFE0A59779}" presName="compNode" presStyleCnt="0"/>
      <dgm:spPr/>
    </dgm:pt>
    <dgm:pt modelId="{8BAE5804-275E-4627-A645-3CF02A5A5E73}" type="pres">
      <dgm:prSet presAssocID="{723DA559-71FA-4D68-AB55-1AAFE0A59779}" presName="iconBgRect" presStyleLbl="bgShp" presStyleIdx="1" presStyleCnt="6"/>
      <dgm:spPr/>
    </dgm:pt>
    <dgm:pt modelId="{0AB452F8-9C95-4239-BC9B-D729A3F869AC}" type="pres">
      <dgm:prSet presAssocID="{723DA559-71FA-4D68-AB55-1AAFE0A59779}"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Report Add"/>
        </a:ext>
      </dgm:extLst>
    </dgm:pt>
    <dgm:pt modelId="{91EBEE59-205F-40F6-9CFC-FB7258EB1A65}" type="pres">
      <dgm:prSet presAssocID="{723DA559-71FA-4D68-AB55-1AAFE0A59779}" presName="spaceRect" presStyleCnt="0"/>
      <dgm:spPr/>
    </dgm:pt>
    <dgm:pt modelId="{0322B04F-3058-4904-A544-0E1EC3671B92}" type="pres">
      <dgm:prSet presAssocID="{723DA559-71FA-4D68-AB55-1AAFE0A59779}" presName="textRect" presStyleLbl="revTx" presStyleIdx="1" presStyleCnt="6" custScaleX="108328">
        <dgm:presLayoutVars>
          <dgm:chMax val="1"/>
          <dgm:chPref val="1"/>
        </dgm:presLayoutVars>
      </dgm:prSet>
      <dgm:spPr/>
      <dgm:t>
        <a:bodyPr/>
        <a:lstStyle/>
        <a:p>
          <a:endParaRPr lang="en-GB"/>
        </a:p>
      </dgm:t>
    </dgm:pt>
    <dgm:pt modelId="{3B703AB8-00A1-43B2-B6A1-90F89B47BF5B}" type="pres">
      <dgm:prSet presAssocID="{3239DC87-2E65-4F41-85F5-39506AE80D23}" presName="sibTrans" presStyleLbl="sibTrans2D1" presStyleIdx="0" presStyleCnt="0"/>
      <dgm:spPr/>
      <dgm:t>
        <a:bodyPr/>
        <a:lstStyle/>
        <a:p>
          <a:endParaRPr lang="en-GB"/>
        </a:p>
      </dgm:t>
    </dgm:pt>
    <dgm:pt modelId="{2F79AADE-1F0A-4F8A-88E4-B98B74B1205B}" type="pres">
      <dgm:prSet presAssocID="{C8523138-4FAC-481E-8A79-F3AF500DA1A1}" presName="compNode" presStyleCnt="0"/>
      <dgm:spPr/>
    </dgm:pt>
    <dgm:pt modelId="{22D0F6E7-20F2-4A0A-9EB4-971BAA77B8C7}" type="pres">
      <dgm:prSet presAssocID="{C8523138-4FAC-481E-8A79-F3AF500DA1A1}" presName="iconBgRect" presStyleLbl="bgShp" presStyleIdx="2" presStyleCnt="6"/>
      <dgm:spPr/>
    </dgm:pt>
    <dgm:pt modelId="{CFADEB80-3D4A-41D4-A124-DDD6F2846DB8}" type="pres">
      <dgm:prSet presAssocID="{C8523138-4FAC-481E-8A79-F3AF500DA1A1}"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Train"/>
        </a:ext>
      </dgm:extLst>
    </dgm:pt>
    <dgm:pt modelId="{4DCDAF63-DACF-4BC4-829E-00E21BC5F5C5}" type="pres">
      <dgm:prSet presAssocID="{C8523138-4FAC-481E-8A79-F3AF500DA1A1}" presName="spaceRect" presStyleCnt="0"/>
      <dgm:spPr/>
    </dgm:pt>
    <dgm:pt modelId="{D6106F33-E863-4033-9EAF-DD82AF4D4662}" type="pres">
      <dgm:prSet presAssocID="{C8523138-4FAC-481E-8A79-F3AF500DA1A1}" presName="textRect" presStyleLbl="revTx" presStyleIdx="2" presStyleCnt="6">
        <dgm:presLayoutVars>
          <dgm:chMax val="1"/>
          <dgm:chPref val="1"/>
        </dgm:presLayoutVars>
      </dgm:prSet>
      <dgm:spPr/>
      <dgm:t>
        <a:bodyPr/>
        <a:lstStyle/>
        <a:p>
          <a:endParaRPr lang="en-GB"/>
        </a:p>
      </dgm:t>
    </dgm:pt>
    <dgm:pt modelId="{EC396505-95B4-486B-9849-D5E551FA9751}" type="pres">
      <dgm:prSet presAssocID="{10A6429B-B66F-426A-9F71-F977E2F1F7FB}" presName="sibTrans" presStyleLbl="sibTrans2D1" presStyleIdx="0" presStyleCnt="0"/>
      <dgm:spPr/>
      <dgm:t>
        <a:bodyPr/>
        <a:lstStyle/>
        <a:p>
          <a:endParaRPr lang="en-GB"/>
        </a:p>
      </dgm:t>
    </dgm:pt>
    <dgm:pt modelId="{90BCAD02-BDB2-45B6-AC0C-3CF78745492A}" type="pres">
      <dgm:prSet presAssocID="{ABF1566B-B463-4C01-B891-35F2C09D4396}" presName="compNode" presStyleCnt="0"/>
      <dgm:spPr/>
    </dgm:pt>
    <dgm:pt modelId="{9D420A48-0C5C-48A6-90CA-517BF1DE7BCC}" type="pres">
      <dgm:prSet presAssocID="{ABF1566B-B463-4C01-B891-35F2C09D4396}" presName="iconBgRect" presStyleLbl="bgShp" presStyleIdx="3" presStyleCnt="6"/>
      <dgm:spPr/>
    </dgm:pt>
    <dgm:pt modelId="{6405952E-303C-4D84-99DE-C990169BAAF2}" type="pres">
      <dgm:prSet presAssocID="{ABF1566B-B463-4C01-B891-35F2C09D4396}"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Fabric Report Library"/>
        </a:ext>
      </dgm:extLst>
    </dgm:pt>
    <dgm:pt modelId="{3F0937D3-1436-4AB4-864D-72BC71FB398C}" type="pres">
      <dgm:prSet presAssocID="{ABF1566B-B463-4C01-B891-35F2C09D4396}" presName="spaceRect" presStyleCnt="0"/>
      <dgm:spPr/>
    </dgm:pt>
    <dgm:pt modelId="{F9C00B2D-2D86-467F-927B-F6A63E3C23D5}" type="pres">
      <dgm:prSet presAssocID="{ABF1566B-B463-4C01-B891-35F2C09D4396}" presName="textRect" presStyleLbl="revTx" presStyleIdx="3" presStyleCnt="6">
        <dgm:presLayoutVars>
          <dgm:chMax val="1"/>
          <dgm:chPref val="1"/>
        </dgm:presLayoutVars>
      </dgm:prSet>
      <dgm:spPr/>
      <dgm:t>
        <a:bodyPr/>
        <a:lstStyle/>
        <a:p>
          <a:endParaRPr lang="en-GB"/>
        </a:p>
      </dgm:t>
    </dgm:pt>
    <dgm:pt modelId="{9315E1DF-6898-40B1-8D9A-29824C065CA0}" type="pres">
      <dgm:prSet presAssocID="{627C228A-F5BA-4099-A8A7-EAA677F48136}" presName="sibTrans" presStyleLbl="sibTrans2D1" presStyleIdx="0" presStyleCnt="0"/>
      <dgm:spPr/>
      <dgm:t>
        <a:bodyPr/>
        <a:lstStyle/>
        <a:p>
          <a:endParaRPr lang="en-GB"/>
        </a:p>
      </dgm:t>
    </dgm:pt>
    <dgm:pt modelId="{FE9EB11B-94A6-4B9C-8E77-919F48C29D24}" type="pres">
      <dgm:prSet presAssocID="{920982D6-E20F-4DC1-B96B-A1010FD9C0A8}" presName="compNode" presStyleCnt="0"/>
      <dgm:spPr/>
    </dgm:pt>
    <dgm:pt modelId="{D75B305E-468B-4B71-A6AF-A0AC6EBD07AE}" type="pres">
      <dgm:prSet presAssocID="{920982D6-E20F-4DC1-B96B-A1010FD9C0A8}" presName="iconBgRect" presStyleLbl="bgShp" presStyleIdx="4" presStyleCnt="6"/>
      <dgm:spPr/>
    </dgm:pt>
    <dgm:pt modelId="{17E5A550-7641-4EC7-89E5-71793CD3F01F}" type="pres">
      <dgm:prSet presAssocID="{920982D6-E20F-4DC1-B96B-A1010FD9C0A8}"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Financial"/>
        </a:ext>
      </dgm:extLst>
    </dgm:pt>
    <dgm:pt modelId="{43B403B3-26B3-42E0-9456-02B964CD00EB}" type="pres">
      <dgm:prSet presAssocID="{920982D6-E20F-4DC1-B96B-A1010FD9C0A8}" presName="spaceRect" presStyleCnt="0"/>
      <dgm:spPr/>
    </dgm:pt>
    <dgm:pt modelId="{728F9F34-83C3-44E1-B63C-0494E96BC1F3}" type="pres">
      <dgm:prSet presAssocID="{920982D6-E20F-4DC1-B96B-A1010FD9C0A8}" presName="textRect" presStyleLbl="revTx" presStyleIdx="4" presStyleCnt="6">
        <dgm:presLayoutVars>
          <dgm:chMax val="1"/>
          <dgm:chPref val="1"/>
        </dgm:presLayoutVars>
      </dgm:prSet>
      <dgm:spPr/>
      <dgm:t>
        <a:bodyPr/>
        <a:lstStyle/>
        <a:p>
          <a:endParaRPr lang="en-GB"/>
        </a:p>
      </dgm:t>
    </dgm:pt>
    <dgm:pt modelId="{79F66FF7-4C81-4F7E-B818-FD60DF61B50F}" type="pres">
      <dgm:prSet presAssocID="{55D17E3C-4488-4AEC-9788-BD82B906D337}" presName="sibTrans" presStyleLbl="sibTrans2D1" presStyleIdx="0" presStyleCnt="0"/>
      <dgm:spPr/>
      <dgm:t>
        <a:bodyPr/>
        <a:lstStyle/>
        <a:p>
          <a:endParaRPr lang="en-GB"/>
        </a:p>
      </dgm:t>
    </dgm:pt>
    <dgm:pt modelId="{2A4DF619-5CDD-4615-902A-54B24B867AB8}" type="pres">
      <dgm:prSet presAssocID="{8C24BBA6-7604-49D2-B51E-A18F164CA802}" presName="compNode" presStyleCnt="0"/>
      <dgm:spPr/>
    </dgm:pt>
    <dgm:pt modelId="{1B843F02-586D-4AB3-B251-53BA84B0706D}" type="pres">
      <dgm:prSet presAssocID="{8C24BBA6-7604-49D2-B51E-A18F164CA802}" presName="iconBgRect" presStyleLbl="bgShp" presStyleIdx="5" presStyleCnt="6"/>
      <dgm:spPr/>
    </dgm:pt>
    <dgm:pt modelId="{803FEA1A-0E98-43D1-91BB-9F76EB6AFEFE}" type="pres">
      <dgm:prSet presAssocID="{8C24BBA6-7604-49D2-B51E-A18F164CA802}"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GB"/>
        </a:p>
      </dgm:t>
      <dgm:extLst>
        <a:ext uri="{E40237B7-FDA0-4F09-8148-C483321AD2D9}">
          <dgm14:cNvPr xmlns:dgm14="http://schemas.microsoft.com/office/drawing/2010/diagram" id="0" name="" descr="Telemarketer"/>
        </a:ext>
      </dgm:extLst>
    </dgm:pt>
    <dgm:pt modelId="{6B013D9A-05CA-429E-8BD2-FF5485E5023F}" type="pres">
      <dgm:prSet presAssocID="{8C24BBA6-7604-49D2-B51E-A18F164CA802}" presName="spaceRect" presStyleCnt="0"/>
      <dgm:spPr/>
    </dgm:pt>
    <dgm:pt modelId="{CFE3947E-637A-47CC-BFD0-F167B5007EE1}" type="pres">
      <dgm:prSet presAssocID="{8C24BBA6-7604-49D2-B51E-A18F164CA802}" presName="textRect" presStyleLbl="revTx" presStyleIdx="5" presStyleCnt="6">
        <dgm:presLayoutVars>
          <dgm:chMax val="1"/>
          <dgm:chPref val="1"/>
        </dgm:presLayoutVars>
      </dgm:prSet>
      <dgm:spPr/>
      <dgm:t>
        <a:bodyPr/>
        <a:lstStyle/>
        <a:p>
          <a:endParaRPr lang="en-GB"/>
        </a:p>
      </dgm:t>
    </dgm:pt>
  </dgm:ptLst>
  <dgm:cxnLst>
    <dgm:cxn modelId="{9C8DC86E-6370-47D6-96DE-91A24EC6B806}" type="presOf" srcId="{8388BE09-8157-476F-B02A-1894957B8056}" destId="{76E2E0B5-2A9B-4374-B24D-8F212F54CE13}" srcOrd="0" destOrd="0" presId="urn:microsoft.com/office/officeart/2018/2/layout/IconCircleList"/>
    <dgm:cxn modelId="{43232FAD-30A5-45FF-BB6C-05B2A47D9BB2}" type="presOf" srcId="{3239DC87-2E65-4F41-85F5-39506AE80D23}" destId="{3B703AB8-00A1-43B2-B6A1-90F89B47BF5B}" srcOrd="0" destOrd="0" presId="urn:microsoft.com/office/officeart/2018/2/layout/IconCircleList"/>
    <dgm:cxn modelId="{04E40A54-4BEF-483F-9EDB-6F7736C9170C}" type="presOf" srcId="{C8523138-4FAC-481E-8A79-F3AF500DA1A1}" destId="{D6106F33-E863-4033-9EAF-DD82AF4D4662}" srcOrd="0" destOrd="0" presId="urn:microsoft.com/office/officeart/2018/2/layout/IconCircleList"/>
    <dgm:cxn modelId="{1A0FD4D1-BDB5-4845-9A67-031AC0F60815}" srcId="{75AFB9FF-BE3B-49A7-BE95-ECE9591CC512}" destId="{8C24BBA6-7604-49D2-B51E-A18F164CA802}" srcOrd="5" destOrd="0" parTransId="{A260856B-DAF7-4BD7-B163-01204BCAFEB4}" sibTransId="{FC16153E-1428-4D5F-B1E4-F340417C98F3}"/>
    <dgm:cxn modelId="{CB310C06-D99A-4D82-ACB8-0272909A63A6}" type="presOf" srcId="{723DA559-71FA-4D68-AB55-1AAFE0A59779}" destId="{0322B04F-3058-4904-A544-0E1EC3671B92}" srcOrd="0" destOrd="0" presId="urn:microsoft.com/office/officeart/2018/2/layout/IconCircleList"/>
    <dgm:cxn modelId="{26FB0107-8CA3-4DC3-B73C-99D52F7A0A70}" srcId="{75AFB9FF-BE3B-49A7-BE95-ECE9591CC512}" destId="{C8523138-4FAC-481E-8A79-F3AF500DA1A1}" srcOrd="2" destOrd="0" parTransId="{0698ED66-2393-4F8D-AB26-2B2425D4E4A0}" sibTransId="{10A6429B-B66F-426A-9F71-F977E2F1F7FB}"/>
    <dgm:cxn modelId="{C5DD576C-368C-43AD-96F1-3C7C7B556F70}" type="presOf" srcId="{10A6429B-B66F-426A-9F71-F977E2F1F7FB}" destId="{EC396505-95B4-486B-9849-D5E551FA9751}" srcOrd="0" destOrd="0" presId="urn:microsoft.com/office/officeart/2018/2/layout/IconCircleList"/>
    <dgm:cxn modelId="{2DFE3730-B70B-4C79-B33B-F910093CFE84}" type="presOf" srcId="{75AFB9FF-BE3B-49A7-BE95-ECE9591CC512}" destId="{B51BA3B6-4B9C-4ED6-8E33-28A002949961}" srcOrd="0" destOrd="0" presId="urn:microsoft.com/office/officeart/2018/2/layout/IconCircleList"/>
    <dgm:cxn modelId="{41833D89-B3B4-4F37-86A6-9CD00BBB0D82}" srcId="{75AFB9FF-BE3B-49A7-BE95-ECE9591CC512}" destId="{723DA559-71FA-4D68-AB55-1AAFE0A59779}" srcOrd="1" destOrd="0" parTransId="{B6D4F86A-90E0-4E1D-93FB-B963BFEBE570}" sibTransId="{3239DC87-2E65-4F41-85F5-39506AE80D23}"/>
    <dgm:cxn modelId="{69E8C19A-F9AE-4770-98DB-99EA73634F9F}" srcId="{75AFB9FF-BE3B-49A7-BE95-ECE9591CC512}" destId="{8388BE09-8157-476F-B02A-1894957B8056}" srcOrd="0" destOrd="0" parTransId="{0A7156C3-49B2-4207-A3D8-BBD4479C4AC6}" sibTransId="{C1B533D4-A6A3-4898-A07F-4AC3D00BA455}"/>
    <dgm:cxn modelId="{BC2F7790-40F0-496F-BE38-83FB01E9CE36}" type="presOf" srcId="{ABF1566B-B463-4C01-B891-35F2C09D4396}" destId="{F9C00B2D-2D86-467F-927B-F6A63E3C23D5}" srcOrd="0" destOrd="0" presId="urn:microsoft.com/office/officeart/2018/2/layout/IconCircleList"/>
    <dgm:cxn modelId="{0F880F71-69E8-4D9F-BB87-FDCE4C34EA37}" type="presOf" srcId="{8C24BBA6-7604-49D2-B51E-A18F164CA802}" destId="{CFE3947E-637A-47CC-BFD0-F167B5007EE1}" srcOrd="0" destOrd="0" presId="urn:microsoft.com/office/officeart/2018/2/layout/IconCircleList"/>
    <dgm:cxn modelId="{39E2E08A-0371-454D-96CB-CDB67E150978}" type="presOf" srcId="{55D17E3C-4488-4AEC-9788-BD82B906D337}" destId="{79F66FF7-4C81-4F7E-B818-FD60DF61B50F}" srcOrd="0" destOrd="0" presId="urn:microsoft.com/office/officeart/2018/2/layout/IconCircleList"/>
    <dgm:cxn modelId="{EF8F8C2F-65B1-4E9A-8D83-69F7E0990E26}" srcId="{75AFB9FF-BE3B-49A7-BE95-ECE9591CC512}" destId="{ABF1566B-B463-4C01-B891-35F2C09D4396}" srcOrd="3" destOrd="0" parTransId="{F1F08875-E9FB-4361-9EC7-F710568078CE}" sibTransId="{627C228A-F5BA-4099-A8A7-EAA677F48136}"/>
    <dgm:cxn modelId="{00E3B87A-0BC4-4454-B633-8B360A542AFA}" srcId="{75AFB9FF-BE3B-49A7-BE95-ECE9591CC512}" destId="{920982D6-E20F-4DC1-B96B-A1010FD9C0A8}" srcOrd="4" destOrd="0" parTransId="{0EB2DFAA-CAB0-499B-8FE0-21D774652EE4}" sibTransId="{55D17E3C-4488-4AEC-9788-BD82B906D337}"/>
    <dgm:cxn modelId="{C01F4B0E-79F0-4DB0-B745-1BDDAEE79BB8}" type="presOf" srcId="{C1B533D4-A6A3-4898-A07F-4AC3D00BA455}" destId="{290FF5A4-1C14-40A6-8A97-8A49B0314F80}" srcOrd="0" destOrd="0" presId="urn:microsoft.com/office/officeart/2018/2/layout/IconCircleList"/>
    <dgm:cxn modelId="{915A1A7F-DA5A-4E23-A9C3-AC19C5C97F00}" type="presOf" srcId="{920982D6-E20F-4DC1-B96B-A1010FD9C0A8}" destId="{728F9F34-83C3-44E1-B63C-0494E96BC1F3}" srcOrd="0" destOrd="0" presId="urn:microsoft.com/office/officeart/2018/2/layout/IconCircleList"/>
    <dgm:cxn modelId="{9E99ADBB-3FD4-47E3-B32B-B12E2C522E28}" type="presOf" srcId="{627C228A-F5BA-4099-A8A7-EAA677F48136}" destId="{9315E1DF-6898-40B1-8D9A-29824C065CA0}" srcOrd="0" destOrd="0" presId="urn:microsoft.com/office/officeart/2018/2/layout/IconCircleList"/>
    <dgm:cxn modelId="{1F2271E7-2562-4043-AD4B-6A069EB9C87C}" type="presParOf" srcId="{B51BA3B6-4B9C-4ED6-8E33-28A002949961}" destId="{3EDA2918-031B-4AB0-ABC0-34C27B865E89}" srcOrd="0" destOrd="0" presId="urn:microsoft.com/office/officeart/2018/2/layout/IconCircleList"/>
    <dgm:cxn modelId="{A20992C9-A63A-4CF6-8B99-263915A59302}" type="presParOf" srcId="{3EDA2918-031B-4AB0-ABC0-34C27B865E89}" destId="{3A6AF19C-B466-41C5-A4D7-0CD572F5D437}" srcOrd="0" destOrd="0" presId="urn:microsoft.com/office/officeart/2018/2/layout/IconCircleList"/>
    <dgm:cxn modelId="{650F41F4-1CCE-42F5-AA90-B3C424740DC3}" type="presParOf" srcId="{3A6AF19C-B466-41C5-A4D7-0CD572F5D437}" destId="{62AFA646-3D39-46AB-A312-B764BD41FF55}" srcOrd="0" destOrd="0" presId="urn:microsoft.com/office/officeart/2018/2/layout/IconCircleList"/>
    <dgm:cxn modelId="{BAB057D4-6A7B-407B-B9BE-F0CAFCCF511F}" type="presParOf" srcId="{3A6AF19C-B466-41C5-A4D7-0CD572F5D437}" destId="{BF060D08-BC93-4924-9F15-3D6CBF4D4CD5}" srcOrd="1" destOrd="0" presId="urn:microsoft.com/office/officeart/2018/2/layout/IconCircleList"/>
    <dgm:cxn modelId="{FE1B1C09-171F-40DE-8607-5941E8147F53}" type="presParOf" srcId="{3A6AF19C-B466-41C5-A4D7-0CD572F5D437}" destId="{E6EDA992-3C54-4D3D-A407-E6CEC1B4B794}" srcOrd="2" destOrd="0" presId="urn:microsoft.com/office/officeart/2018/2/layout/IconCircleList"/>
    <dgm:cxn modelId="{1E7C6FEB-AB13-4747-9981-D15A1569BE04}" type="presParOf" srcId="{3A6AF19C-B466-41C5-A4D7-0CD572F5D437}" destId="{76E2E0B5-2A9B-4374-B24D-8F212F54CE13}" srcOrd="3" destOrd="0" presId="urn:microsoft.com/office/officeart/2018/2/layout/IconCircleList"/>
    <dgm:cxn modelId="{7D42B3D4-F293-4E2B-BEB4-CD558346FE33}" type="presParOf" srcId="{3EDA2918-031B-4AB0-ABC0-34C27B865E89}" destId="{290FF5A4-1C14-40A6-8A97-8A49B0314F80}" srcOrd="1" destOrd="0" presId="urn:microsoft.com/office/officeart/2018/2/layout/IconCircleList"/>
    <dgm:cxn modelId="{2568B028-E580-49D3-9E1D-379C9A4EC418}" type="presParOf" srcId="{3EDA2918-031B-4AB0-ABC0-34C27B865E89}" destId="{201A0550-F71D-4A43-99C0-0EA10FFAC3D7}" srcOrd="2" destOrd="0" presId="urn:microsoft.com/office/officeart/2018/2/layout/IconCircleList"/>
    <dgm:cxn modelId="{BFA2B33A-198C-4F8F-9816-2A5313FE24A7}" type="presParOf" srcId="{201A0550-F71D-4A43-99C0-0EA10FFAC3D7}" destId="{8BAE5804-275E-4627-A645-3CF02A5A5E73}" srcOrd="0" destOrd="0" presId="urn:microsoft.com/office/officeart/2018/2/layout/IconCircleList"/>
    <dgm:cxn modelId="{D23D4E46-B59C-4F93-8F75-5BE6A04BD392}" type="presParOf" srcId="{201A0550-F71D-4A43-99C0-0EA10FFAC3D7}" destId="{0AB452F8-9C95-4239-BC9B-D729A3F869AC}" srcOrd="1" destOrd="0" presId="urn:microsoft.com/office/officeart/2018/2/layout/IconCircleList"/>
    <dgm:cxn modelId="{27C26586-83B4-4787-BB41-4AA744AE6F41}" type="presParOf" srcId="{201A0550-F71D-4A43-99C0-0EA10FFAC3D7}" destId="{91EBEE59-205F-40F6-9CFC-FB7258EB1A65}" srcOrd="2" destOrd="0" presId="urn:microsoft.com/office/officeart/2018/2/layout/IconCircleList"/>
    <dgm:cxn modelId="{14A06F42-7719-43F2-8E52-B9C5DAE11383}" type="presParOf" srcId="{201A0550-F71D-4A43-99C0-0EA10FFAC3D7}" destId="{0322B04F-3058-4904-A544-0E1EC3671B92}" srcOrd="3" destOrd="0" presId="urn:microsoft.com/office/officeart/2018/2/layout/IconCircleList"/>
    <dgm:cxn modelId="{9BB9F9E2-146D-4E09-9FC3-C7768761B0C5}" type="presParOf" srcId="{3EDA2918-031B-4AB0-ABC0-34C27B865E89}" destId="{3B703AB8-00A1-43B2-B6A1-90F89B47BF5B}" srcOrd="3" destOrd="0" presId="urn:microsoft.com/office/officeart/2018/2/layout/IconCircleList"/>
    <dgm:cxn modelId="{95BF5706-7E93-43EE-BBE3-6D55FD72B745}" type="presParOf" srcId="{3EDA2918-031B-4AB0-ABC0-34C27B865E89}" destId="{2F79AADE-1F0A-4F8A-88E4-B98B74B1205B}" srcOrd="4" destOrd="0" presId="urn:microsoft.com/office/officeart/2018/2/layout/IconCircleList"/>
    <dgm:cxn modelId="{54A50A9E-4634-4DAF-8816-887C1C1C3676}" type="presParOf" srcId="{2F79AADE-1F0A-4F8A-88E4-B98B74B1205B}" destId="{22D0F6E7-20F2-4A0A-9EB4-971BAA77B8C7}" srcOrd="0" destOrd="0" presId="urn:microsoft.com/office/officeart/2018/2/layout/IconCircleList"/>
    <dgm:cxn modelId="{7C6E5E24-4A82-4104-B7C6-B7B8F7B13B0F}" type="presParOf" srcId="{2F79AADE-1F0A-4F8A-88E4-B98B74B1205B}" destId="{CFADEB80-3D4A-41D4-A124-DDD6F2846DB8}" srcOrd="1" destOrd="0" presId="urn:microsoft.com/office/officeart/2018/2/layout/IconCircleList"/>
    <dgm:cxn modelId="{F0F72D0F-EA4D-4AED-925F-3B3BC4AF1F0E}" type="presParOf" srcId="{2F79AADE-1F0A-4F8A-88E4-B98B74B1205B}" destId="{4DCDAF63-DACF-4BC4-829E-00E21BC5F5C5}" srcOrd="2" destOrd="0" presId="urn:microsoft.com/office/officeart/2018/2/layout/IconCircleList"/>
    <dgm:cxn modelId="{04FD90E8-6BD5-49D4-85B4-B012A9CDAAD5}" type="presParOf" srcId="{2F79AADE-1F0A-4F8A-88E4-B98B74B1205B}" destId="{D6106F33-E863-4033-9EAF-DD82AF4D4662}" srcOrd="3" destOrd="0" presId="urn:microsoft.com/office/officeart/2018/2/layout/IconCircleList"/>
    <dgm:cxn modelId="{1CA49300-4BE5-4732-8684-30C564209C0F}" type="presParOf" srcId="{3EDA2918-031B-4AB0-ABC0-34C27B865E89}" destId="{EC396505-95B4-486B-9849-D5E551FA9751}" srcOrd="5" destOrd="0" presId="urn:microsoft.com/office/officeart/2018/2/layout/IconCircleList"/>
    <dgm:cxn modelId="{64E794CE-92AA-4812-A904-0250D8499F64}" type="presParOf" srcId="{3EDA2918-031B-4AB0-ABC0-34C27B865E89}" destId="{90BCAD02-BDB2-45B6-AC0C-3CF78745492A}" srcOrd="6" destOrd="0" presId="urn:microsoft.com/office/officeart/2018/2/layout/IconCircleList"/>
    <dgm:cxn modelId="{CF580D65-D365-479A-834A-D200B8570040}" type="presParOf" srcId="{90BCAD02-BDB2-45B6-AC0C-3CF78745492A}" destId="{9D420A48-0C5C-48A6-90CA-517BF1DE7BCC}" srcOrd="0" destOrd="0" presId="urn:microsoft.com/office/officeart/2018/2/layout/IconCircleList"/>
    <dgm:cxn modelId="{7300A83F-B1FE-4B53-BE37-C527AF464F51}" type="presParOf" srcId="{90BCAD02-BDB2-45B6-AC0C-3CF78745492A}" destId="{6405952E-303C-4D84-99DE-C990169BAAF2}" srcOrd="1" destOrd="0" presId="urn:microsoft.com/office/officeart/2018/2/layout/IconCircleList"/>
    <dgm:cxn modelId="{4908FD4C-1EE7-47C4-8697-40EA33E16619}" type="presParOf" srcId="{90BCAD02-BDB2-45B6-AC0C-3CF78745492A}" destId="{3F0937D3-1436-4AB4-864D-72BC71FB398C}" srcOrd="2" destOrd="0" presId="urn:microsoft.com/office/officeart/2018/2/layout/IconCircleList"/>
    <dgm:cxn modelId="{56E1317A-1742-48F2-8EBF-1635AF8BE030}" type="presParOf" srcId="{90BCAD02-BDB2-45B6-AC0C-3CF78745492A}" destId="{F9C00B2D-2D86-467F-927B-F6A63E3C23D5}" srcOrd="3" destOrd="0" presId="urn:microsoft.com/office/officeart/2018/2/layout/IconCircleList"/>
    <dgm:cxn modelId="{BCE82AF0-6633-44E9-8C2B-C4D83ED728DE}" type="presParOf" srcId="{3EDA2918-031B-4AB0-ABC0-34C27B865E89}" destId="{9315E1DF-6898-40B1-8D9A-29824C065CA0}" srcOrd="7" destOrd="0" presId="urn:microsoft.com/office/officeart/2018/2/layout/IconCircleList"/>
    <dgm:cxn modelId="{0CBDC91D-62DF-4377-ADF2-C498E63D3347}" type="presParOf" srcId="{3EDA2918-031B-4AB0-ABC0-34C27B865E89}" destId="{FE9EB11B-94A6-4B9C-8E77-919F48C29D24}" srcOrd="8" destOrd="0" presId="urn:microsoft.com/office/officeart/2018/2/layout/IconCircleList"/>
    <dgm:cxn modelId="{65A2FF8C-0E8B-4AC5-B076-49A2C27817D5}" type="presParOf" srcId="{FE9EB11B-94A6-4B9C-8E77-919F48C29D24}" destId="{D75B305E-468B-4B71-A6AF-A0AC6EBD07AE}" srcOrd="0" destOrd="0" presId="urn:microsoft.com/office/officeart/2018/2/layout/IconCircleList"/>
    <dgm:cxn modelId="{7A4E3B97-34EE-4150-B119-E5F17A9A5CC7}" type="presParOf" srcId="{FE9EB11B-94A6-4B9C-8E77-919F48C29D24}" destId="{17E5A550-7641-4EC7-89E5-71793CD3F01F}" srcOrd="1" destOrd="0" presId="urn:microsoft.com/office/officeart/2018/2/layout/IconCircleList"/>
    <dgm:cxn modelId="{B153CBDF-1A0E-4757-9EDE-350A554E6BE1}" type="presParOf" srcId="{FE9EB11B-94A6-4B9C-8E77-919F48C29D24}" destId="{43B403B3-26B3-42E0-9456-02B964CD00EB}" srcOrd="2" destOrd="0" presId="urn:microsoft.com/office/officeart/2018/2/layout/IconCircleList"/>
    <dgm:cxn modelId="{11BAC33D-EBBD-47F8-B3FF-C31E43108825}" type="presParOf" srcId="{FE9EB11B-94A6-4B9C-8E77-919F48C29D24}" destId="{728F9F34-83C3-44E1-B63C-0494E96BC1F3}" srcOrd="3" destOrd="0" presId="urn:microsoft.com/office/officeart/2018/2/layout/IconCircleList"/>
    <dgm:cxn modelId="{FA02E29A-AB1A-4274-B3EA-8235AA338E26}" type="presParOf" srcId="{3EDA2918-031B-4AB0-ABC0-34C27B865E89}" destId="{79F66FF7-4C81-4F7E-B818-FD60DF61B50F}" srcOrd="9" destOrd="0" presId="urn:microsoft.com/office/officeart/2018/2/layout/IconCircleList"/>
    <dgm:cxn modelId="{52803FD6-A445-4030-A5A9-D483CD7510B1}" type="presParOf" srcId="{3EDA2918-031B-4AB0-ABC0-34C27B865E89}" destId="{2A4DF619-5CDD-4615-902A-54B24B867AB8}" srcOrd="10" destOrd="0" presId="urn:microsoft.com/office/officeart/2018/2/layout/IconCircleList"/>
    <dgm:cxn modelId="{E20E0160-F2F9-4413-AF0F-AEDE6E698AE4}" type="presParOf" srcId="{2A4DF619-5CDD-4615-902A-54B24B867AB8}" destId="{1B843F02-586D-4AB3-B251-53BA84B0706D}" srcOrd="0" destOrd="0" presId="urn:microsoft.com/office/officeart/2018/2/layout/IconCircleList"/>
    <dgm:cxn modelId="{142D4503-0FDA-4E3C-9C70-336D08C5239F}" type="presParOf" srcId="{2A4DF619-5CDD-4615-902A-54B24B867AB8}" destId="{803FEA1A-0E98-43D1-91BB-9F76EB6AFEFE}" srcOrd="1" destOrd="0" presId="urn:microsoft.com/office/officeart/2018/2/layout/IconCircleList"/>
    <dgm:cxn modelId="{A147B906-0B84-4E24-8369-F5109E1CFB4F}" type="presParOf" srcId="{2A4DF619-5CDD-4615-902A-54B24B867AB8}" destId="{6B013D9A-05CA-429E-8BD2-FF5485E5023F}" srcOrd="2" destOrd="0" presId="urn:microsoft.com/office/officeart/2018/2/layout/IconCircleList"/>
    <dgm:cxn modelId="{EBB9D986-DC7B-4E68-9926-70B59A36C0CB}" type="presParOf" srcId="{2A4DF619-5CDD-4615-902A-54B24B867AB8}" destId="{CFE3947E-637A-47CC-BFD0-F167B5007EE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B0A6-E0C0-44BA-AB6F-1A3C96AC8554}">
      <dsp:nvSpPr>
        <dsp:cNvPr id="0" name=""/>
        <dsp:cNvSpPr/>
      </dsp:nvSpPr>
      <dsp:spPr>
        <a:xfrm>
          <a:off x="3081528" y="0"/>
          <a:ext cx="4352544" cy="4352544"/>
        </a:xfrm>
        <a:prstGeom prst="diamond">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16CE32F-CBA0-4B0B-8110-27E70678353F}">
      <dsp:nvSpPr>
        <dsp:cNvPr id="0" name=""/>
        <dsp:cNvSpPr/>
      </dsp:nvSpPr>
      <dsp:spPr>
        <a:xfrm>
          <a:off x="3495019" y="413491"/>
          <a:ext cx="1697492" cy="1697492"/>
        </a:xfrm>
        <a:prstGeom prst="roundRect">
          <a:avLst/>
        </a:prstGeom>
        <a:solidFill>
          <a:srgbClr val="128A8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a:t>use of social media among service users</a:t>
          </a:r>
          <a:endParaRPr lang="en-US" sz="1900" b="1" kern="1200"/>
        </a:p>
      </dsp:txBody>
      <dsp:txXfrm>
        <a:off x="3577884" y="496356"/>
        <a:ext cx="1531762" cy="1531762"/>
      </dsp:txXfrm>
    </dsp:sp>
    <dsp:sp modelId="{76A8B9D0-DE11-43B1-8BEB-06E22D7FB192}">
      <dsp:nvSpPr>
        <dsp:cNvPr id="0" name=""/>
        <dsp:cNvSpPr/>
      </dsp:nvSpPr>
      <dsp:spPr>
        <a:xfrm>
          <a:off x="5323088" y="413491"/>
          <a:ext cx="1697492" cy="169749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a:t>mate crime</a:t>
          </a:r>
          <a:endParaRPr lang="en-US" sz="1900" b="1" kern="1200"/>
        </a:p>
      </dsp:txBody>
      <dsp:txXfrm>
        <a:off x="5405953" y="496356"/>
        <a:ext cx="1531762" cy="1531762"/>
      </dsp:txXfrm>
    </dsp:sp>
    <dsp:sp modelId="{763BAC4A-1FDC-4B60-8E07-54C2AC5D91FC}">
      <dsp:nvSpPr>
        <dsp:cNvPr id="0" name=""/>
        <dsp:cNvSpPr/>
      </dsp:nvSpPr>
      <dsp:spPr>
        <a:xfrm>
          <a:off x="3495019" y="2241560"/>
          <a:ext cx="1697492" cy="169749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a:t>criminal exploitation among young people in transition</a:t>
          </a:r>
          <a:endParaRPr lang="en-US" sz="1900" b="1" kern="1200"/>
        </a:p>
      </dsp:txBody>
      <dsp:txXfrm>
        <a:off x="3577884" y="2324425"/>
        <a:ext cx="1531762" cy="1531762"/>
      </dsp:txXfrm>
    </dsp:sp>
    <dsp:sp modelId="{26B1BD65-E030-41B7-9672-69C5BB21EB3C}">
      <dsp:nvSpPr>
        <dsp:cNvPr id="0" name=""/>
        <dsp:cNvSpPr/>
      </dsp:nvSpPr>
      <dsp:spPr>
        <a:xfrm>
          <a:off x="5323088" y="2241560"/>
          <a:ext cx="1697492" cy="1697492"/>
        </a:xfrm>
        <a:prstGeom prst="roundRect">
          <a:avLst/>
        </a:prstGeom>
        <a:solidFill>
          <a:srgbClr val="128A8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b="1" kern="1200" dirty="0"/>
            <a:t>safeguarding and the homeless</a:t>
          </a:r>
          <a:endParaRPr lang="en-US" sz="1900" b="1" kern="1200" dirty="0"/>
        </a:p>
      </dsp:txBody>
      <dsp:txXfrm>
        <a:off x="5405953" y="2324425"/>
        <a:ext cx="1531762" cy="1531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C936D-AD35-43E9-A588-60AC0CD4B25E}">
      <dsp:nvSpPr>
        <dsp:cNvPr id="0" name=""/>
        <dsp:cNvSpPr/>
      </dsp:nvSpPr>
      <dsp:spPr>
        <a:xfrm>
          <a:off x="-4919424" y="-753830"/>
          <a:ext cx="5858998" cy="5858998"/>
        </a:xfrm>
        <a:prstGeom prst="blockArc">
          <a:avLst>
            <a:gd name="adj1" fmla="val 18900000"/>
            <a:gd name="adj2" fmla="val 2700000"/>
            <a:gd name="adj3" fmla="val 369"/>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C8D26-53BC-4D17-AEF1-38AD4296535B}">
      <dsp:nvSpPr>
        <dsp:cNvPr id="0" name=""/>
        <dsp:cNvSpPr/>
      </dsp:nvSpPr>
      <dsp:spPr>
        <a:xfrm>
          <a:off x="604289" y="435133"/>
          <a:ext cx="9851585" cy="870267"/>
        </a:xfrm>
        <a:prstGeom prst="rect">
          <a:avLst/>
        </a:prstGeom>
        <a:solidFill>
          <a:srgbClr val="128A8A"/>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a:lnSpc>
              <a:spcPct val="90000"/>
            </a:lnSpc>
            <a:spcBef>
              <a:spcPct val="0"/>
            </a:spcBef>
            <a:spcAft>
              <a:spcPct val="35000"/>
            </a:spcAft>
          </a:pPr>
          <a:r>
            <a:rPr lang="en-GB" sz="2600" kern="1200" dirty="0"/>
            <a:t>No single overarching explanatory model</a:t>
          </a:r>
          <a:endParaRPr lang="en-US" sz="2600" kern="1200" dirty="0"/>
        </a:p>
      </dsp:txBody>
      <dsp:txXfrm>
        <a:off x="604289" y="435133"/>
        <a:ext cx="9851585" cy="870267"/>
      </dsp:txXfrm>
    </dsp:sp>
    <dsp:sp modelId="{78520E4D-2BF9-4B50-AAC4-E9C9D5C9E500}">
      <dsp:nvSpPr>
        <dsp:cNvPr id="0" name=""/>
        <dsp:cNvSpPr/>
      </dsp:nvSpPr>
      <dsp:spPr>
        <a:xfrm>
          <a:off x="60372" y="326350"/>
          <a:ext cx="1087834" cy="1087834"/>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7F909-05B0-425D-BE13-EAAA729FAAAA}">
      <dsp:nvSpPr>
        <dsp:cNvPr id="0" name=""/>
        <dsp:cNvSpPr/>
      </dsp:nvSpPr>
      <dsp:spPr>
        <a:xfrm>
          <a:off x="920631" y="1740535"/>
          <a:ext cx="9535243" cy="870267"/>
        </a:xfrm>
        <a:prstGeom prst="rect">
          <a:avLst/>
        </a:prstGeom>
        <a:solidFill>
          <a:srgbClr val="128A8A"/>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a:lnSpc>
              <a:spcPct val="90000"/>
            </a:lnSpc>
            <a:spcBef>
              <a:spcPct val="0"/>
            </a:spcBef>
            <a:spcAft>
              <a:spcPct val="35000"/>
            </a:spcAft>
          </a:pPr>
          <a:r>
            <a:rPr lang="en-GB" sz="2600" kern="1200" dirty="0"/>
            <a:t>Complex interplay of physical, mental, social, personal and environmental factors, and of (un)willingness and (in)ability</a:t>
          </a:r>
          <a:endParaRPr lang="en-US" sz="2600" kern="1200" dirty="0"/>
        </a:p>
      </dsp:txBody>
      <dsp:txXfrm>
        <a:off x="920631" y="1740535"/>
        <a:ext cx="9535243" cy="870267"/>
      </dsp:txXfrm>
    </dsp:sp>
    <dsp:sp modelId="{A0E305BF-7ECA-4482-A02F-05632273C76A}">
      <dsp:nvSpPr>
        <dsp:cNvPr id="0" name=""/>
        <dsp:cNvSpPr/>
      </dsp:nvSpPr>
      <dsp:spPr>
        <a:xfrm>
          <a:off x="376714" y="1631751"/>
          <a:ext cx="1087834" cy="1087834"/>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FAC1E8-AAAD-4BEE-A927-FCD17A6B419C}">
      <dsp:nvSpPr>
        <dsp:cNvPr id="0" name=""/>
        <dsp:cNvSpPr/>
      </dsp:nvSpPr>
      <dsp:spPr>
        <a:xfrm>
          <a:off x="604289" y="3045936"/>
          <a:ext cx="9851585" cy="870267"/>
        </a:xfrm>
        <a:prstGeom prst="rect">
          <a:avLst/>
        </a:prstGeom>
        <a:solidFill>
          <a:srgbClr val="128A8A"/>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66040" rIns="66040" bIns="66040" numCol="1" spcCol="1270" anchor="ctr" anchorCtr="0">
          <a:noAutofit/>
        </a:bodyPr>
        <a:lstStyle/>
        <a:p>
          <a:pPr lvl="0" algn="l" defTabSz="1155700">
            <a:lnSpc>
              <a:spcPct val="90000"/>
            </a:lnSpc>
            <a:spcBef>
              <a:spcPct val="0"/>
            </a:spcBef>
            <a:spcAft>
              <a:spcPct val="35000"/>
            </a:spcAft>
          </a:pPr>
          <a:r>
            <a:rPr lang="en-GB" sz="2600" kern="1200" dirty="0"/>
            <a:t>Need for understanding the meaning of self-neglect in the context of each individual’s life experience</a:t>
          </a:r>
          <a:endParaRPr lang="en-US" sz="2600" kern="1200" dirty="0"/>
        </a:p>
      </dsp:txBody>
      <dsp:txXfrm>
        <a:off x="604289" y="3045936"/>
        <a:ext cx="9851585" cy="870267"/>
      </dsp:txXfrm>
    </dsp:sp>
    <dsp:sp modelId="{4DB8EFC4-A8B4-41F3-A47A-F1DBA4AA28E1}">
      <dsp:nvSpPr>
        <dsp:cNvPr id="0" name=""/>
        <dsp:cNvSpPr/>
      </dsp:nvSpPr>
      <dsp:spPr>
        <a:xfrm>
          <a:off x="60372" y="2937153"/>
          <a:ext cx="1087834" cy="1087834"/>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ABBD0-7346-422F-8C9C-38D4D2DAB62A}">
      <dsp:nvSpPr>
        <dsp:cNvPr id="0" name=""/>
        <dsp:cNvSpPr/>
      </dsp:nvSpPr>
      <dsp:spPr>
        <a:xfrm>
          <a:off x="4390057" y="25"/>
          <a:ext cx="1735484" cy="1735484"/>
        </a:xfrm>
        <a:prstGeom prst="downArrow">
          <a:avLst>
            <a:gd name="adj1" fmla="val 50000"/>
            <a:gd name="adj2" fmla="val 35000"/>
          </a:avLst>
        </a:prstGeom>
        <a:solidFill>
          <a:srgbClr val="FF0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ignoring medical</a:t>
          </a:r>
          <a:endParaRPr lang="en-US" sz="1400" b="1" kern="1200" dirty="0">
            <a:solidFill>
              <a:sysClr val="windowText" lastClr="000000"/>
            </a:solidFill>
            <a:latin typeface="Calibri" panose="020F0502020204030204"/>
            <a:ea typeface="+mn-ea"/>
            <a:cs typeface="+mn-cs"/>
          </a:endParaRPr>
        </a:p>
      </dsp:txBody>
      <dsp:txXfrm>
        <a:off x="4823928" y="25"/>
        <a:ext cx="867742" cy="1431774"/>
      </dsp:txXfrm>
    </dsp:sp>
    <dsp:sp modelId="{D64D2F47-D662-47C8-96AB-E6D8A5B5DE3E}">
      <dsp:nvSpPr>
        <dsp:cNvPr id="0" name=""/>
        <dsp:cNvSpPr/>
      </dsp:nvSpPr>
      <dsp:spPr>
        <a:xfrm rot="5400000">
          <a:off x="5697958" y="1307926"/>
          <a:ext cx="1735484" cy="1735484"/>
        </a:xfrm>
        <a:prstGeom prst="downArrow">
          <a:avLst>
            <a:gd name="adj1" fmla="val 50000"/>
            <a:gd name="adj2" fmla="val 35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buNone/>
          </a:pPr>
          <a:r>
            <a:rPr lang="en-GB" sz="1400" b="1" kern="1200" dirty="0">
              <a:solidFill>
                <a:sysClr val="windowText" lastClr="000000"/>
              </a:solidFill>
              <a:latin typeface="Calibri" panose="020F0502020204030204"/>
              <a:ea typeface="+mn-ea"/>
              <a:cs typeface="+mn-cs"/>
            </a:rPr>
            <a:t>emotional or physical care needs;</a:t>
          </a:r>
          <a:endParaRPr lang="en-US" sz="1400" b="1" kern="1200" dirty="0">
            <a:solidFill>
              <a:sysClr val="windowText" lastClr="000000"/>
            </a:solidFill>
            <a:latin typeface="Calibri" panose="020F0502020204030204"/>
            <a:ea typeface="+mn-ea"/>
            <a:cs typeface="+mn-cs"/>
          </a:endParaRPr>
        </a:p>
      </dsp:txBody>
      <dsp:txXfrm rot="-5400000">
        <a:off x="6001668" y="1741797"/>
        <a:ext cx="1431774" cy="867742"/>
      </dsp:txXfrm>
    </dsp:sp>
    <dsp:sp modelId="{9B590E2D-0502-480F-9826-33367B7439AA}">
      <dsp:nvSpPr>
        <dsp:cNvPr id="0" name=""/>
        <dsp:cNvSpPr/>
      </dsp:nvSpPr>
      <dsp:spPr>
        <a:xfrm rot="10800000">
          <a:off x="4390057" y="2615827"/>
          <a:ext cx="1735484" cy="1735484"/>
        </a:xfrm>
        <a:prstGeom prst="downArrow">
          <a:avLst>
            <a:gd name="adj1" fmla="val 50000"/>
            <a:gd name="adj2" fmla="val 35000"/>
          </a:avLst>
        </a:prstGeom>
        <a:solidFill>
          <a:srgbClr val="FFC00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buNone/>
          </a:pPr>
          <a:r>
            <a:rPr lang="en-GB" sz="1100" b="1" kern="1200" dirty="0">
              <a:solidFill>
                <a:sysClr val="windowText" lastClr="000000"/>
              </a:solidFill>
              <a:latin typeface="Calibri" panose="020F0502020204030204"/>
              <a:ea typeface="+mn-ea"/>
              <a:cs typeface="+mn-cs"/>
            </a:rPr>
            <a:t>failure to provide access to appropriate health, care and support or educational services</a:t>
          </a:r>
          <a:endParaRPr lang="en-US" sz="1100" b="1" kern="1200" dirty="0">
            <a:solidFill>
              <a:sysClr val="windowText" lastClr="000000"/>
            </a:solidFill>
            <a:latin typeface="Calibri" panose="020F0502020204030204"/>
            <a:ea typeface="+mn-ea"/>
            <a:cs typeface="+mn-cs"/>
          </a:endParaRPr>
        </a:p>
      </dsp:txBody>
      <dsp:txXfrm rot="10800000">
        <a:off x="4823928" y="2919537"/>
        <a:ext cx="867742" cy="1431774"/>
      </dsp:txXfrm>
    </dsp:sp>
    <dsp:sp modelId="{E46EDD35-7F3C-4FF4-88A1-43D3DBBD0A39}">
      <dsp:nvSpPr>
        <dsp:cNvPr id="0" name=""/>
        <dsp:cNvSpPr/>
      </dsp:nvSpPr>
      <dsp:spPr>
        <a:xfrm rot="16200000">
          <a:off x="3082156" y="1307926"/>
          <a:ext cx="1735484" cy="1735484"/>
        </a:xfrm>
        <a:prstGeom prst="downArrow">
          <a:avLst>
            <a:gd name="adj1" fmla="val 50000"/>
            <a:gd name="adj2" fmla="val 35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buNone/>
          </a:pPr>
          <a:r>
            <a:rPr lang="en-GB" sz="1100" b="1" kern="1200" dirty="0">
              <a:solidFill>
                <a:sysClr val="windowText" lastClr="000000"/>
              </a:solidFill>
              <a:latin typeface="Calibri" panose="020F0502020204030204"/>
              <a:ea typeface="+mn-ea"/>
              <a:cs typeface="+mn-cs"/>
            </a:rPr>
            <a:t>the withholding of the necessities of life, such as medication, adequate nutrition and heating.</a:t>
          </a:r>
          <a:endParaRPr lang="en-US" sz="1100" b="1" kern="1200" dirty="0">
            <a:solidFill>
              <a:sysClr val="windowText" lastClr="000000"/>
            </a:solidFill>
            <a:latin typeface="Calibri" panose="020F0502020204030204"/>
            <a:ea typeface="+mn-ea"/>
            <a:cs typeface="+mn-cs"/>
          </a:endParaRPr>
        </a:p>
      </dsp:txBody>
      <dsp:txXfrm rot="5400000">
        <a:off x="3082156" y="1741797"/>
        <a:ext cx="1431774" cy="867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FA646-3D39-46AB-A312-B764BD41FF55}">
      <dsp:nvSpPr>
        <dsp:cNvPr id="0" name=""/>
        <dsp:cNvSpPr/>
      </dsp:nvSpPr>
      <dsp:spPr>
        <a:xfrm>
          <a:off x="68466" y="69214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060D08-BC93-4924-9F15-3D6CBF4D4CD5}">
      <dsp:nvSpPr>
        <dsp:cNvPr id="0" name=""/>
        <dsp:cNvSpPr/>
      </dsp:nvSpPr>
      <dsp:spPr>
        <a:xfrm>
          <a:off x="243472" y="867150"/>
          <a:ext cx="483351" cy="48335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E2E0B5-2A9B-4374-B24D-8F212F54CE13}">
      <dsp:nvSpPr>
        <dsp:cNvPr id="0" name=""/>
        <dsp:cNvSpPr/>
      </dsp:nvSpPr>
      <dsp:spPr>
        <a:xfrm>
          <a:off x="1080408" y="692144"/>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GB" sz="1800" b="1" kern="1200" dirty="0"/>
            <a:t>record and store all information about risk</a:t>
          </a:r>
          <a:endParaRPr lang="en-US" sz="1800" kern="1200" dirty="0"/>
        </a:p>
      </dsp:txBody>
      <dsp:txXfrm>
        <a:off x="1080408" y="692144"/>
        <a:ext cx="1964358" cy="833364"/>
      </dsp:txXfrm>
    </dsp:sp>
    <dsp:sp modelId="{8BAE5804-275E-4627-A645-3CF02A5A5E73}">
      <dsp:nvSpPr>
        <dsp:cNvPr id="0" name=""/>
        <dsp:cNvSpPr/>
      </dsp:nvSpPr>
      <dsp:spPr>
        <a:xfrm>
          <a:off x="3387041" y="692144"/>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452F8-9C95-4239-BC9B-D729A3F869AC}">
      <dsp:nvSpPr>
        <dsp:cNvPr id="0" name=""/>
        <dsp:cNvSpPr/>
      </dsp:nvSpPr>
      <dsp:spPr>
        <a:xfrm>
          <a:off x="3562047" y="867150"/>
          <a:ext cx="483351" cy="48335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2B04F-3058-4904-A544-0E1EC3671B92}">
      <dsp:nvSpPr>
        <dsp:cNvPr id="0" name=""/>
        <dsp:cNvSpPr/>
      </dsp:nvSpPr>
      <dsp:spPr>
        <a:xfrm>
          <a:off x="4317187" y="692144"/>
          <a:ext cx="2127950"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GB" sz="1800" b="1" kern="1200" dirty="0"/>
            <a:t>ensure staff know where to find information and read protection plans</a:t>
          </a:r>
          <a:endParaRPr lang="en-US" sz="1800" kern="1200" dirty="0"/>
        </a:p>
      </dsp:txBody>
      <dsp:txXfrm>
        <a:off x="4317187" y="692144"/>
        <a:ext cx="2127950" cy="833364"/>
      </dsp:txXfrm>
    </dsp:sp>
    <dsp:sp modelId="{22D0F6E7-20F2-4A0A-9EB4-971BAA77B8C7}">
      <dsp:nvSpPr>
        <dsp:cNvPr id="0" name=""/>
        <dsp:cNvSpPr/>
      </dsp:nvSpPr>
      <dsp:spPr>
        <a:xfrm>
          <a:off x="68466" y="2526030"/>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ADEB80-3D4A-41D4-A124-DDD6F2846DB8}">
      <dsp:nvSpPr>
        <dsp:cNvPr id="0" name=""/>
        <dsp:cNvSpPr/>
      </dsp:nvSpPr>
      <dsp:spPr>
        <a:xfrm>
          <a:off x="243472" y="2701037"/>
          <a:ext cx="483351" cy="48335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106F33-E863-4033-9EAF-DD82AF4D4662}">
      <dsp:nvSpPr>
        <dsp:cNvPr id="0" name=""/>
        <dsp:cNvSpPr/>
      </dsp:nvSpPr>
      <dsp:spPr>
        <a:xfrm>
          <a:off x="1080408"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GB" sz="1800" b="1" kern="1200" dirty="0"/>
            <a:t>train staff to recognise risk and be confident in enabling clients to disclose</a:t>
          </a:r>
          <a:endParaRPr lang="en-US" sz="1800" kern="1200" dirty="0"/>
        </a:p>
      </dsp:txBody>
      <dsp:txXfrm>
        <a:off x="1080408" y="2526030"/>
        <a:ext cx="1964358" cy="833364"/>
      </dsp:txXfrm>
    </dsp:sp>
    <dsp:sp modelId="{9D420A48-0C5C-48A6-90CA-517BF1DE7BCC}">
      <dsp:nvSpPr>
        <dsp:cNvPr id="0" name=""/>
        <dsp:cNvSpPr/>
      </dsp:nvSpPr>
      <dsp:spPr>
        <a:xfrm>
          <a:off x="3387041" y="2526030"/>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5952E-303C-4D84-99DE-C990169BAAF2}">
      <dsp:nvSpPr>
        <dsp:cNvPr id="0" name=""/>
        <dsp:cNvSpPr/>
      </dsp:nvSpPr>
      <dsp:spPr>
        <a:xfrm>
          <a:off x="3562047" y="2701037"/>
          <a:ext cx="483351" cy="48335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C00B2D-2D86-467F-927B-F6A63E3C23D5}">
      <dsp:nvSpPr>
        <dsp:cNvPr id="0" name=""/>
        <dsp:cNvSpPr/>
      </dsp:nvSpPr>
      <dsp:spPr>
        <a:xfrm>
          <a:off x="4398983" y="2526030"/>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GB" sz="1800" b="1" kern="1200" dirty="0"/>
            <a:t>share information with partner agencies regularly</a:t>
          </a:r>
          <a:endParaRPr lang="en-US" sz="1800" kern="1200" dirty="0"/>
        </a:p>
      </dsp:txBody>
      <dsp:txXfrm>
        <a:off x="4398983" y="2526030"/>
        <a:ext cx="1964358" cy="833364"/>
      </dsp:txXfrm>
    </dsp:sp>
    <dsp:sp modelId="{D75B305E-468B-4B71-A6AF-A0AC6EBD07AE}">
      <dsp:nvSpPr>
        <dsp:cNvPr id="0" name=""/>
        <dsp:cNvSpPr/>
      </dsp:nvSpPr>
      <dsp:spPr>
        <a:xfrm>
          <a:off x="68466" y="435991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E5A550-7641-4EC7-89E5-71793CD3F01F}">
      <dsp:nvSpPr>
        <dsp:cNvPr id="0" name=""/>
        <dsp:cNvSpPr/>
      </dsp:nvSpPr>
      <dsp:spPr>
        <a:xfrm>
          <a:off x="243472" y="4534924"/>
          <a:ext cx="483351" cy="48335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8F9F34-83C3-44E1-B63C-0494E96BC1F3}">
      <dsp:nvSpPr>
        <dsp:cNvPr id="0" name=""/>
        <dsp:cNvSpPr/>
      </dsp:nvSpPr>
      <dsp:spPr>
        <a:xfrm>
          <a:off x="1080408"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GB" sz="1800" b="1" kern="1200" dirty="0"/>
            <a:t>recognise that levels of risk can fluctuate and keep safeguarding plans under review</a:t>
          </a:r>
          <a:endParaRPr lang="en-US" sz="1800" kern="1200" dirty="0"/>
        </a:p>
      </dsp:txBody>
      <dsp:txXfrm>
        <a:off x="1080408" y="4359917"/>
        <a:ext cx="1964358" cy="833364"/>
      </dsp:txXfrm>
    </dsp:sp>
    <dsp:sp modelId="{1B843F02-586D-4AB3-B251-53BA84B0706D}">
      <dsp:nvSpPr>
        <dsp:cNvPr id="0" name=""/>
        <dsp:cNvSpPr/>
      </dsp:nvSpPr>
      <dsp:spPr>
        <a:xfrm>
          <a:off x="3387041" y="4359917"/>
          <a:ext cx="833364" cy="83336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3FEA1A-0E98-43D1-91BB-9F76EB6AFEFE}">
      <dsp:nvSpPr>
        <dsp:cNvPr id="0" name=""/>
        <dsp:cNvSpPr/>
      </dsp:nvSpPr>
      <dsp:spPr>
        <a:xfrm>
          <a:off x="3562047" y="4534924"/>
          <a:ext cx="483351" cy="48335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E3947E-637A-47CC-BFD0-F167B5007EE1}">
      <dsp:nvSpPr>
        <dsp:cNvPr id="0" name=""/>
        <dsp:cNvSpPr/>
      </dsp:nvSpPr>
      <dsp:spPr>
        <a:xfrm>
          <a:off x="4398983" y="4359917"/>
          <a:ext cx="1964358" cy="833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r>
            <a:rPr lang="en-GB" sz="1800" b="1" kern="1200" dirty="0"/>
            <a:t>escalate </a:t>
          </a:r>
        </a:p>
        <a:p>
          <a:pPr lvl="0" algn="l" defTabSz="800100">
            <a:lnSpc>
              <a:spcPct val="90000"/>
            </a:lnSpc>
            <a:spcBef>
              <a:spcPct val="0"/>
            </a:spcBef>
            <a:spcAft>
              <a:spcPct val="35000"/>
            </a:spcAft>
          </a:pPr>
          <a:r>
            <a:rPr lang="en-GB" sz="1800" b="1" kern="1200" dirty="0"/>
            <a:t>concerns </a:t>
          </a:r>
          <a:endParaRPr lang="en-US" sz="1800" kern="1200" dirty="0"/>
        </a:p>
      </dsp:txBody>
      <dsp:txXfrm>
        <a:off x="4398983" y="4359917"/>
        <a:ext cx="1964358" cy="83336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18971" y="1"/>
            <a:ext cx="2921582" cy="49363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093C21F-4A9C-48E1-B065-55E1927A2F40}" type="datetimeFigureOut">
              <a:rPr lang="en-GB"/>
              <a:pPr>
                <a:defRPr/>
              </a:pPr>
              <a:t>04/03/2020</a:t>
            </a:fld>
            <a:endParaRPr lang="en-GB"/>
          </a:p>
        </p:txBody>
      </p:sp>
      <p:sp>
        <p:nvSpPr>
          <p:cNvPr id="4" name="Footer Placeholder 3"/>
          <p:cNvSpPr>
            <a:spLocks noGrp="1"/>
          </p:cNvSpPr>
          <p:nvPr>
            <p:ph type="ftr" sz="quarter" idx="2"/>
          </p:nvPr>
        </p:nvSpPr>
        <p:spPr>
          <a:xfrm>
            <a:off x="0" y="9377317"/>
            <a:ext cx="2921582" cy="49363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18971" y="9377317"/>
            <a:ext cx="2921582" cy="49363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CEF1414-690B-468F-8190-1A418D49D40C}" type="slidenum">
              <a:rPr lang="en-GB"/>
              <a:pPr>
                <a:defRPr/>
              </a:pPr>
              <a:t>‹#›</a:t>
            </a:fld>
            <a:endParaRPr lang="en-GB"/>
          </a:p>
        </p:txBody>
      </p:sp>
    </p:spTree>
    <p:extLst>
      <p:ext uri="{BB962C8B-B14F-4D97-AF65-F5344CB8AC3E}">
        <p14:creationId xmlns:p14="http://schemas.microsoft.com/office/powerpoint/2010/main" val="42609361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1"/>
            <a:ext cx="2921582" cy="493633"/>
          </a:xfrm>
          <a:prstGeom prst="rect">
            <a:avLst/>
          </a:prstGeom>
        </p:spPr>
        <p:txBody>
          <a:bodyPr vert="horz" lIns="91440" tIns="45720" rIns="91440" bIns="45720" rtlCol="0"/>
          <a:lstStyle>
            <a:lvl1pPr algn="r">
              <a:defRPr sz="1200"/>
            </a:lvl1pPr>
          </a:lstStyle>
          <a:p>
            <a:fld id="{5D51E4FA-32DB-4659-8199-CF62D2FEA545}" type="datetimeFigureOut">
              <a:rPr lang="en-GB" smtClean="0"/>
              <a:pPr/>
              <a:t>04/03/2020</a:t>
            </a:fld>
            <a:endParaRPr lang="en-GB"/>
          </a:p>
        </p:txBody>
      </p:sp>
      <p:sp>
        <p:nvSpPr>
          <p:cNvPr id="4" name="Slide Image Placeholder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3633"/>
          </a:xfrm>
          <a:prstGeom prst="rect">
            <a:avLst/>
          </a:prstGeom>
        </p:spPr>
        <p:txBody>
          <a:bodyPr vert="horz" lIns="91440" tIns="45720" rIns="91440" bIns="45720" rtlCol="0" anchor="b"/>
          <a:lstStyle>
            <a:lvl1pPr algn="r">
              <a:defRPr sz="1200"/>
            </a:lvl1pPr>
          </a:lstStyle>
          <a:p>
            <a:fld id="{100BC052-F6DA-4506-9228-DCFAEBBE058E}" type="slidenum">
              <a:rPr lang="en-GB" smtClean="0"/>
              <a:pPr/>
              <a:t>‹#›</a:t>
            </a:fld>
            <a:endParaRPr lang="en-GB"/>
          </a:p>
        </p:txBody>
      </p:sp>
    </p:spTree>
    <p:extLst>
      <p:ext uri="{BB962C8B-B14F-4D97-AF65-F5344CB8AC3E}">
        <p14:creationId xmlns:p14="http://schemas.microsoft.com/office/powerpoint/2010/main" val="35865073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Board meets 4 times per year, same as subgroups with the exception of SAR group which is more frequent.</a:t>
            </a:r>
          </a:p>
        </p:txBody>
      </p:sp>
      <p:sp>
        <p:nvSpPr>
          <p:cNvPr id="4" name="Slide Number Placeholder 3"/>
          <p:cNvSpPr>
            <a:spLocks noGrp="1"/>
          </p:cNvSpPr>
          <p:nvPr>
            <p:ph type="sldNum" sz="quarter" idx="5"/>
          </p:nvPr>
        </p:nvSpPr>
        <p:spPr/>
        <p:txBody>
          <a:bodyPr/>
          <a:lstStyle/>
          <a:p>
            <a:fld id="{100BC052-F6DA-4506-9228-DCFAEBBE058E}" type="slidenum">
              <a:rPr lang="en-GB" smtClean="0"/>
              <a:pPr/>
              <a:t>3</a:t>
            </a:fld>
            <a:endParaRPr lang="en-GB"/>
          </a:p>
        </p:txBody>
      </p:sp>
    </p:spTree>
    <p:extLst>
      <p:ext uri="{BB962C8B-B14F-4D97-AF65-F5344CB8AC3E}">
        <p14:creationId xmlns:p14="http://schemas.microsoft.com/office/powerpoint/2010/main" val="334707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01D8-635B-4462-A5A4-7B9C8E6AA2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17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are relationship? Who are in our </a:t>
            </a:r>
            <a:r>
              <a:rPr lang="en-GB" dirty="0" err="1"/>
              <a:t>relatinships</a:t>
            </a:r>
            <a:r>
              <a:rPr lang="en-GB" dirty="0"/>
              <a:t>? Friendship, family, intimacy, professional </a:t>
            </a:r>
            <a:r>
              <a:rPr lang="en-GB" dirty="0" err="1"/>
              <a:t>realtionships</a:t>
            </a:r>
            <a:r>
              <a:rPr lang="en-GB" dirty="0"/>
              <a:t>, Maslow hierarchy of needs - </a:t>
            </a:r>
            <a:r>
              <a:rPr lang="en-US" sz="1200" kern="1200" dirty="0">
                <a:solidFill>
                  <a:schemeClr val="tx1"/>
                </a:solidFill>
                <a:effectLst/>
                <a:latin typeface="+mn-lt"/>
                <a:ea typeface="+mn-ea"/>
                <a:cs typeface="+mn-cs"/>
              </a:rPr>
              <a:t>Belongingness – includes love, friendship, intimacy, family, </a:t>
            </a:r>
            <a:r>
              <a:rPr lang="en-US" sz="1200" kern="1200" dirty="0" err="1">
                <a:solidFill>
                  <a:schemeClr val="tx1"/>
                </a:solidFill>
                <a:effectLst/>
                <a:latin typeface="+mn-lt"/>
                <a:ea typeface="+mn-ea"/>
                <a:cs typeface="+mn-cs"/>
              </a:rPr>
              <a:t>etc</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we value and support the relationships for people we are supporting?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want people to thrive right? Local Authority supporting fulfilled lives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do we support people to maintain relationships when someone moves into care?</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01D8-635B-4462-A5A4-7B9C8E6AA2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17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01D8-635B-4462-A5A4-7B9C8E6AA2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42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01D8-635B-4462-A5A4-7B9C8E6AA2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55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01D8-635B-4462-A5A4-7B9C8E6AA2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86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0BC052-F6DA-4506-9228-DCFAEBBE058E}" type="slidenum">
              <a:rPr lang="en-GB" smtClean="0"/>
              <a:pPr/>
              <a:t>4</a:t>
            </a:fld>
            <a:endParaRPr lang="en-GB"/>
          </a:p>
        </p:txBody>
      </p:sp>
    </p:spTree>
    <p:extLst>
      <p:ext uri="{BB962C8B-B14F-4D97-AF65-F5344CB8AC3E}">
        <p14:creationId xmlns:p14="http://schemas.microsoft.com/office/powerpoint/2010/main" val="90869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0BC052-F6DA-4506-9228-DCFAEBBE058E}" type="slidenum">
              <a:rPr lang="en-GB" smtClean="0"/>
              <a:pPr/>
              <a:t>5</a:t>
            </a:fld>
            <a:endParaRPr lang="en-GB"/>
          </a:p>
        </p:txBody>
      </p:sp>
    </p:spTree>
    <p:extLst>
      <p:ext uri="{BB962C8B-B14F-4D97-AF65-F5344CB8AC3E}">
        <p14:creationId xmlns:p14="http://schemas.microsoft.com/office/powerpoint/2010/main" val="144460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330F1-A501-2942-817E-D9FECFB92442}" type="slidenum">
              <a:rPr lang="en-US" smtClean="0"/>
              <a:t>8</a:t>
            </a:fld>
            <a:endParaRPr lang="en-US"/>
          </a:p>
        </p:txBody>
      </p:sp>
    </p:spTree>
    <p:extLst>
      <p:ext uri="{BB962C8B-B14F-4D97-AF65-F5344CB8AC3E}">
        <p14:creationId xmlns:p14="http://schemas.microsoft.com/office/powerpoint/2010/main" val="5951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84E9B-313D-B146-A278-D94BDE11969C}" type="slidenum">
              <a:rPr lang="en-US" smtClean="0"/>
              <a:t>9</a:t>
            </a:fld>
            <a:endParaRPr lang="en-US"/>
          </a:p>
        </p:txBody>
      </p:sp>
    </p:spTree>
    <p:extLst>
      <p:ext uri="{BB962C8B-B14F-4D97-AF65-F5344CB8AC3E}">
        <p14:creationId xmlns:p14="http://schemas.microsoft.com/office/powerpoint/2010/main" val="1675879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96CE7-B2B4-428E-AEA4-E5D2044232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924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096CE7-B2B4-428E-AEA4-E5D2044232A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07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01D8-635B-4462-A5A4-7B9C8E6AA2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4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01D8-635B-4462-A5A4-7B9C8E6AA2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767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CP_white_title">
    <p:spTree>
      <p:nvGrpSpPr>
        <p:cNvPr id="1" name=""/>
        <p:cNvGrpSpPr/>
        <p:nvPr/>
      </p:nvGrpSpPr>
      <p:grpSpPr>
        <a:xfrm>
          <a:off x="0" y="0"/>
          <a:ext cx="0" cy="0"/>
          <a:chOff x="0" y="0"/>
          <a:chExt cx="0" cy="0"/>
        </a:xfrm>
      </p:grpSpPr>
      <p:sp>
        <p:nvSpPr>
          <p:cNvPr id="6" name="Content Placeholder 2"/>
          <p:cNvSpPr>
            <a:spLocks noGrp="1"/>
          </p:cNvSpPr>
          <p:nvPr>
            <p:ph sz="quarter" idx="11" hasCustomPrompt="1"/>
          </p:nvPr>
        </p:nvSpPr>
        <p:spPr>
          <a:xfrm>
            <a:off x="527381" y="2093032"/>
            <a:ext cx="11329259" cy="1122784"/>
          </a:xfrm>
          <a:prstGeom prst="rect">
            <a:avLst/>
          </a:prstGeom>
        </p:spPr>
        <p:txBody>
          <a:bodyPr vert="horz"/>
          <a:lstStyle>
            <a:lvl1pPr algn="l">
              <a:buNone/>
              <a:defRPr sz="5400" b="1" baseline="0">
                <a:solidFill>
                  <a:srgbClr val="3A2050"/>
                </a:solidFill>
                <a:latin typeface="+mj-lt"/>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Title of presentation</a:t>
            </a:r>
          </a:p>
        </p:txBody>
      </p:sp>
      <p:sp>
        <p:nvSpPr>
          <p:cNvPr id="7" name="Content Placeholder 2"/>
          <p:cNvSpPr>
            <a:spLocks noGrp="1"/>
          </p:cNvSpPr>
          <p:nvPr>
            <p:ph sz="quarter" idx="12" hasCustomPrompt="1"/>
          </p:nvPr>
        </p:nvSpPr>
        <p:spPr>
          <a:xfrm>
            <a:off x="527381" y="3403848"/>
            <a:ext cx="11329259" cy="673224"/>
          </a:xfrm>
          <a:prstGeom prst="rect">
            <a:avLst/>
          </a:prstGeom>
        </p:spPr>
        <p:txBody>
          <a:bodyPr vert="horz"/>
          <a:lstStyle>
            <a:lvl1pPr algn="l">
              <a:buNone/>
              <a:defRPr sz="32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Name of presenter</a:t>
            </a:r>
          </a:p>
        </p:txBody>
      </p:sp>
      <p:sp>
        <p:nvSpPr>
          <p:cNvPr id="9" name="Content Placeholder 2"/>
          <p:cNvSpPr>
            <a:spLocks noGrp="1"/>
          </p:cNvSpPr>
          <p:nvPr>
            <p:ph sz="quarter" idx="13" hasCustomPrompt="1"/>
          </p:nvPr>
        </p:nvSpPr>
        <p:spPr>
          <a:xfrm>
            <a:off x="527381" y="4153272"/>
            <a:ext cx="11329259" cy="1219944"/>
          </a:xfrm>
          <a:prstGeom prst="rect">
            <a:avLst/>
          </a:prstGeom>
        </p:spPr>
        <p:txBody>
          <a:bodyPr vert="horz"/>
          <a:lstStyle>
            <a:lvl1pPr algn="l">
              <a:buNone/>
              <a:defRPr sz="2000" b="0"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Job title, directorate</a:t>
            </a:r>
          </a:p>
        </p:txBody>
      </p:sp>
      <p:pic>
        <p:nvPicPr>
          <p:cNvPr id="5" name="Picture 2">
            <a:extLst>
              <a:ext uri="{FF2B5EF4-FFF2-40B4-BE49-F238E27FC236}">
                <a16:creationId xmlns:a16="http://schemas.microsoft.com/office/drawing/2014/main" xmlns="" id="{7C34F641-7B7A-48E8-BE70-4F338F966FE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93" r="1407" b="-1"/>
          <a:stretch/>
        </p:blipFill>
        <p:spPr bwMode="auto">
          <a:xfrm>
            <a:off x="263352" y="5877272"/>
            <a:ext cx="2453218" cy="84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31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11276632"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Tree>
    <p:extLst>
      <p:ext uri="{BB962C8B-B14F-4D97-AF65-F5344CB8AC3E}">
        <p14:creationId xmlns:p14="http://schemas.microsoft.com/office/powerpoint/2010/main" val="306740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8" name="Content Placeholder 2"/>
          <p:cNvSpPr>
            <a:spLocks noGrp="1"/>
          </p:cNvSpPr>
          <p:nvPr>
            <p:ph sz="quarter" idx="13" hasCustomPrompt="1"/>
          </p:nvPr>
        </p:nvSpPr>
        <p:spPr>
          <a:xfrm>
            <a:off x="502921" y="152400"/>
            <a:ext cx="9409504" cy="591116"/>
          </a:xfrm>
          <a:prstGeom prst="rect">
            <a:avLst/>
          </a:prstGeom>
        </p:spPr>
        <p:txBody>
          <a:bodyPr vert="horz"/>
          <a:lstStyle>
            <a:lvl1pPr algn="l">
              <a:buNone/>
              <a:defRPr sz="32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Title</a:t>
            </a:r>
          </a:p>
        </p:txBody>
      </p:sp>
    </p:spTree>
    <p:extLst>
      <p:ext uri="{BB962C8B-B14F-4D97-AF65-F5344CB8AC3E}">
        <p14:creationId xmlns:p14="http://schemas.microsoft.com/office/powerpoint/2010/main" val="340758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3863752" y="4509120"/>
            <a:ext cx="4032448" cy="1080120"/>
          </a:xfrm>
          <a:prstGeom prst="rect">
            <a:avLst/>
          </a:prstGeom>
        </p:spPr>
        <p:txBody>
          <a:bodyPr vert="horz"/>
          <a:lstStyle>
            <a:lvl1pPr marL="0" indent="0" algn="ctr">
              <a:buNone/>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 </a:t>
            </a:r>
            <a:r>
              <a:rPr lang="en-GB" dirty="0" err="1"/>
              <a:t>BPCcouncil</a:t>
            </a:r>
            <a:endParaRPr lang="en-GB" dirty="0"/>
          </a:p>
          <a:p>
            <a:pPr lvl="0"/>
            <a:r>
              <a:rPr lang="en-GB" dirty="0"/>
              <a:t>www.bcpcouncil.gov.uk</a:t>
            </a:r>
          </a:p>
        </p:txBody>
      </p:sp>
      <p:sp>
        <p:nvSpPr>
          <p:cNvPr id="7" name="Content Placeholder 2"/>
          <p:cNvSpPr>
            <a:spLocks noGrp="1"/>
          </p:cNvSpPr>
          <p:nvPr>
            <p:ph sz="quarter" idx="11" hasCustomPrompt="1"/>
          </p:nvPr>
        </p:nvSpPr>
        <p:spPr>
          <a:xfrm>
            <a:off x="2495600" y="3717032"/>
            <a:ext cx="6984776" cy="591116"/>
          </a:xfrm>
          <a:prstGeom prst="rect">
            <a:avLst/>
          </a:prstGeom>
        </p:spPr>
        <p:txBody>
          <a:bodyPr vert="horz"/>
          <a:lstStyle>
            <a:lvl1pPr algn="ct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Thank you</a:t>
            </a:r>
          </a:p>
        </p:txBody>
      </p:sp>
      <p:pic>
        <p:nvPicPr>
          <p:cNvPr id="4" name="Picture 3" descr="A close up of a logo&#10;&#10;Description generated with high confidence">
            <a:extLst>
              <a:ext uri="{FF2B5EF4-FFF2-40B4-BE49-F238E27FC236}">
                <a16:creationId xmlns:a16="http://schemas.microsoft.com/office/drawing/2014/main" xmlns="" id="{ADC7830E-9B17-4907-B7A6-169367F88E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79006"/>
            <a:ext cx="12188977" cy="1078994"/>
          </a:xfrm>
          <a:prstGeom prst="rect">
            <a:avLst/>
          </a:prstGeom>
        </p:spPr>
      </p:pic>
    </p:spTree>
    <p:extLst>
      <p:ext uri="{BB962C8B-B14F-4D97-AF65-F5344CB8AC3E}">
        <p14:creationId xmlns:p14="http://schemas.microsoft.com/office/powerpoint/2010/main" val="25635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3863752" y="4509120"/>
            <a:ext cx="4032448" cy="1080120"/>
          </a:xfrm>
          <a:prstGeom prst="rect">
            <a:avLst/>
          </a:prstGeom>
        </p:spPr>
        <p:txBody>
          <a:bodyPr vert="horz"/>
          <a:lstStyle>
            <a:lvl1pPr marL="0" indent="0" algn="ctr">
              <a:buNone/>
              <a:defRPr sz="2400"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 </a:t>
            </a:r>
            <a:r>
              <a:rPr lang="en-GB" dirty="0" err="1"/>
              <a:t>BPCcouncil</a:t>
            </a:r>
            <a:endParaRPr lang="en-GB" dirty="0"/>
          </a:p>
          <a:p>
            <a:pPr lvl="0"/>
            <a:r>
              <a:rPr lang="en-GB" dirty="0"/>
              <a:t>www.bcpcouncil.gov.uk</a:t>
            </a:r>
          </a:p>
        </p:txBody>
      </p:sp>
      <p:sp>
        <p:nvSpPr>
          <p:cNvPr id="7" name="Content Placeholder 2"/>
          <p:cNvSpPr>
            <a:spLocks noGrp="1"/>
          </p:cNvSpPr>
          <p:nvPr>
            <p:ph sz="quarter" idx="11" hasCustomPrompt="1"/>
          </p:nvPr>
        </p:nvSpPr>
        <p:spPr>
          <a:xfrm>
            <a:off x="2495600" y="3717032"/>
            <a:ext cx="6984776" cy="591116"/>
          </a:xfrm>
          <a:prstGeom prst="rect">
            <a:avLst/>
          </a:prstGeom>
        </p:spPr>
        <p:txBody>
          <a:bodyPr vert="horz"/>
          <a:lstStyle>
            <a:lvl1pPr algn="ctr">
              <a:buNone/>
              <a:defRPr sz="36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Thank you</a:t>
            </a:r>
          </a:p>
        </p:txBody>
      </p:sp>
    </p:spTree>
    <p:extLst>
      <p:ext uri="{BB962C8B-B14F-4D97-AF65-F5344CB8AC3E}">
        <p14:creationId xmlns:p14="http://schemas.microsoft.com/office/powerpoint/2010/main" val="4182402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3863752" y="4509120"/>
            <a:ext cx="4032448" cy="1080120"/>
          </a:xfrm>
          <a:prstGeom prst="rect">
            <a:avLst/>
          </a:prstGeom>
        </p:spPr>
        <p:txBody>
          <a:bodyPr vert="horz"/>
          <a:lstStyle>
            <a:lvl1pPr marL="0" indent="0" algn="ctr">
              <a:buNone/>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 </a:t>
            </a:r>
            <a:r>
              <a:rPr lang="en-GB" dirty="0" err="1"/>
              <a:t>BPCcouncil</a:t>
            </a:r>
            <a:endParaRPr lang="en-GB" dirty="0"/>
          </a:p>
          <a:p>
            <a:pPr lvl="0"/>
            <a:r>
              <a:rPr lang="en-GB" dirty="0"/>
              <a:t>www.bcpcouncil.gov.uk</a:t>
            </a:r>
          </a:p>
        </p:txBody>
      </p:sp>
      <p:sp>
        <p:nvSpPr>
          <p:cNvPr id="7" name="Content Placeholder 2"/>
          <p:cNvSpPr>
            <a:spLocks noGrp="1"/>
          </p:cNvSpPr>
          <p:nvPr>
            <p:ph sz="quarter" idx="11" hasCustomPrompt="1"/>
          </p:nvPr>
        </p:nvSpPr>
        <p:spPr>
          <a:xfrm>
            <a:off x="2495600" y="3717032"/>
            <a:ext cx="6984776" cy="591116"/>
          </a:xfrm>
          <a:prstGeom prst="rect">
            <a:avLst/>
          </a:prstGeom>
        </p:spPr>
        <p:txBody>
          <a:bodyPr vert="horz"/>
          <a:lstStyle>
            <a:lvl1pPr algn="ct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Thank you</a:t>
            </a:r>
          </a:p>
        </p:txBody>
      </p:sp>
    </p:spTree>
    <p:extLst>
      <p:ext uri="{BB962C8B-B14F-4D97-AF65-F5344CB8AC3E}">
        <p14:creationId xmlns:p14="http://schemas.microsoft.com/office/powerpoint/2010/main" val="243401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6C1EE-C468-4B5D-904B-A1A76ABA7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47874CC-E1BB-4D6B-B71C-4881F91E4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008CFA2-1BEB-4017-83DC-D269CCA44D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F5E0F1B-0C0F-4B6A-8DD5-F3E6D4BEA9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9D3A21C5-84FB-4810-9943-0F2FDC0FC3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FFA18-7D3B-461E-8058-C7BDB827E93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30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4EE4F-3DFD-4488-A178-2678215F2B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8CDD121-F228-4E52-883E-83903116B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0B4067B-CDF3-41A3-B80B-C79A5FA7DC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B90185B-F877-404A-8E9D-8A32D6F83FF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CE51FB2-71EB-40C9-A7DC-1C1C616CBD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FFA18-7D3B-461E-8058-C7BDB827E93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56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1" hasCustomPrompt="1"/>
          </p:nvPr>
        </p:nvSpPr>
        <p:spPr>
          <a:xfrm>
            <a:off x="527381" y="2093032"/>
            <a:ext cx="11329259" cy="1122784"/>
          </a:xfrm>
          <a:prstGeom prst="rect">
            <a:avLst/>
          </a:prstGeom>
        </p:spPr>
        <p:txBody>
          <a:bodyPr vert="horz"/>
          <a:lstStyle>
            <a:lvl1pPr algn="l">
              <a:buNone/>
              <a:defRPr sz="5400" b="1" baseline="0">
                <a:solidFill>
                  <a:schemeClr val="bg1"/>
                </a:solidFill>
                <a:latin typeface="+mj-lt"/>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Title of presentation</a:t>
            </a:r>
          </a:p>
        </p:txBody>
      </p:sp>
      <p:sp>
        <p:nvSpPr>
          <p:cNvPr id="7" name="Content Placeholder 2"/>
          <p:cNvSpPr>
            <a:spLocks noGrp="1"/>
          </p:cNvSpPr>
          <p:nvPr>
            <p:ph sz="quarter" idx="12" hasCustomPrompt="1"/>
          </p:nvPr>
        </p:nvSpPr>
        <p:spPr>
          <a:xfrm>
            <a:off x="527381" y="3403848"/>
            <a:ext cx="11329259" cy="673224"/>
          </a:xfrm>
          <a:prstGeom prst="rect">
            <a:avLst/>
          </a:prstGeom>
        </p:spPr>
        <p:txBody>
          <a:bodyPr vert="horz"/>
          <a:lstStyle>
            <a:lvl1pPr algn="l">
              <a:buNone/>
              <a:defRPr sz="32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Name of presenter</a:t>
            </a:r>
          </a:p>
        </p:txBody>
      </p:sp>
      <p:sp>
        <p:nvSpPr>
          <p:cNvPr id="9" name="Content Placeholder 2"/>
          <p:cNvSpPr>
            <a:spLocks noGrp="1"/>
          </p:cNvSpPr>
          <p:nvPr>
            <p:ph sz="quarter" idx="13" hasCustomPrompt="1"/>
          </p:nvPr>
        </p:nvSpPr>
        <p:spPr>
          <a:xfrm>
            <a:off x="527381" y="4153272"/>
            <a:ext cx="11329259" cy="1219944"/>
          </a:xfrm>
          <a:prstGeom prst="rect">
            <a:avLst/>
          </a:prstGeom>
        </p:spPr>
        <p:txBody>
          <a:bodyPr vert="horz"/>
          <a:lstStyle>
            <a:lvl1pPr algn="l">
              <a:buNone/>
              <a:defRPr sz="2000" b="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Job title, directorate</a:t>
            </a:r>
          </a:p>
        </p:txBody>
      </p:sp>
    </p:spTree>
    <p:extLst>
      <p:ext uri="{BB962C8B-B14F-4D97-AF65-F5344CB8AC3E}">
        <p14:creationId xmlns:p14="http://schemas.microsoft.com/office/powerpoint/2010/main" val="3801185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11276632"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Tree>
    <p:extLst>
      <p:ext uri="{BB962C8B-B14F-4D97-AF65-F5344CB8AC3E}">
        <p14:creationId xmlns:p14="http://schemas.microsoft.com/office/powerpoint/2010/main" val="2465057422"/>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5588000" cy="3901524"/>
          </a:xfrm>
          <a:prstGeom prst="rect">
            <a:avLst/>
          </a:prstGeom>
        </p:spPr>
        <p:txBody>
          <a:bodyPr vert="horz"/>
          <a:lstStyle>
            <a:lvl1pPr>
              <a:defRPr sz="2400" baseline="0">
                <a:solidFill>
                  <a:schemeClr val="tx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5588000" cy="591116"/>
          </a:xfrm>
          <a:prstGeom prst="rect">
            <a:avLst/>
          </a:prstGeom>
        </p:spPr>
        <p:txBody>
          <a:bodyPr vert="horz"/>
          <a:lstStyle>
            <a:lvl1pPr>
              <a:buNone/>
              <a:defRPr sz="32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
        <p:nvSpPr>
          <p:cNvPr id="5" name="Content Placeholder 2">
            <a:extLst>
              <a:ext uri="{FF2B5EF4-FFF2-40B4-BE49-F238E27FC236}">
                <a16:creationId xmlns:a16="http://schemas.microsoft.com/office/drawing/2014/main" xmlns="" id="{49DB6091-623E-48BC-BE23-A833C88B4A12}"/>
              </a:ext>
            </a:extLst>
          </p:cNvPr>
          <p:cNvSpPr>
            <a:spLocks noGrp="1"/>
          </p:cNvSpPr>
          <p:nvPr>
            <p:ph sz="quarter" idx="12" hasCustomPrompt="1"/>
          </p:nvPr>
        </p:nvSpPr>
        <p:spPr>
          <a:xfrm>
            <a:off x="6312024" y="2479804"/>
            <a:ext cx="5472608" cy="3901524"/>
          </a:xfrm>
          <a:prstGeom prst="rect">
            <a:avLst/>
          </a:prstGeom>
        </p:spPr>
        <p:txBody>
          <a:bodyPr vert="horz"/>
          <a:lstStyle>
            <a:lvl1pPr>
              <a:defRPr sz="2400" baseline="0">
                <a:solidFill>
                  <a:schemeClr val="tx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9" name="Content Placeholder 2">
            <a:extLst>
              <a:ext uri="{FF2B5EF4-FFF2-40B4-BE49-F238E27FC236}">
                <a16:creationId xmlns:a16="http://schemas.microsoft.com/office/drawing/2014/main" xmlns="" id="{E8E25256-94E2-410A-B1BC-379C23BC2C4A}"/>
              </a:ext>
            </a:extLst>
          </p:cNvPr>
          <p:cNvSpPr>
            <a:spLocks noGrp="1"/>
          </p:cNvSpPr>
          <p:nvPr>
            <p:ph sz="quarter" idx="13" hasCustomPrompt="1"/>
          </p:nvPr>
        </p:nvSpPr>
        <p:spPr>
          <a:xfrm>
            <a:off x="6343220" y="1363444"/>
            <a:ext cx="5441412" cy="591116"/>
          </a:xfrm>
          <a:prstGeom prst="rect">
            <a:avLst/>
          </a:prstGeom>
        </p:spPr>
        <p:txBody>
          <a:bodyPr vert="horz"/>
          <a:lstStyle>
            <a:lvl1pPr>
              <a:buNone/>
              <a:defRPr sz="32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Tree>
    <p:extLst>
      <p:ext uri="{BB962C8B-B14F-4D97-AF65-F5344CB8AC3E}">
        <p14:creationId xmlns:p14="http://schemas.microsoft.com/office/powerpoint/2010/main" val="3682527072"/>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5588000" cy="3901524"/>
          </a:xfrm>
          <a:prstGeom prst="rect">
            <a:avLst/>
          </a:prstGeom>
        </p:spPr>
        <p:txBody>
          <a:bodyPr vert="horz"/>
          <a:lstStyle>
            <a:lvl1pPr>
              <a:defRPr sz="2400" baseline="0">
                <a:solidFill>
                  <a:schemeClr val="tx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5588000" cy="591116"/>
          </a:xfrm>
          <a:prstGeom prst="rect">
            <a:avLst/>
          </a:prstGeom>
        </p:spPr>
        <p:txBody>
          <a:bodyPr vert="horz"/>
          <a:lstStyle>
            <a:lvl1pPr>
              <a:buNone/>
              <a:defRPr sz="32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
        <p:nvSpPr>
          <p:cNvPr id="5" name="Content Placeholder 2">
            <a:extLst>
              <a:ext uri="{FF2B5EF4-FFF2-40B4-BE49-F238E27FC236}">
                <a16:creationId xmlns:a16="http://schemas.microsoft.com/office/drawing/2014/main" xmlns="" id="{49DB6091-623E-48BC-BE23-A833C88B4A12}"/>
              </a:ext>
            </a:extLst>
          </p:cNvPr>
          <p:cNvSpPr>
            <a:spLocks noGrp="1"/>
          </p:cNvSpPr>
          <p:nvPr>
            <p:ph sz="quarter" idx="12" hasCustomPrompt="1"/>
          </p:nvPr>
        </p:nvSpPr>
        <p:spPr>
          <a:xfrm>
            <a:off x="6312024" y="2479804"/>
            <a:ext cx="5472608" cy="3901524"/>
          </a:xfrm>
          <a:prstGeom prst="rect">
            <a:avLst/>
          </a:prstGeom>
        </p:spPr>
        <p:txBody>
          <a:bodyPr vert="horz"/>
          <a:lstStyle>
            <a:lvl1pPr>
              <a:defRPr sz="2400" baseline="0">
                <a:solidFill>
                  <a:schemeClr val="tx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9" name="Content Placeholder 2">
            <a:extLst>
              <a:ext uri="{FF2B5EF4-FFF2-40B4-BE49-F238E27FC236}">
                <a16:creationId xmlns:a16="http://schemas.microsoft.com/office/drawing/2014/main" xmlns="" id="{E8E25256-94E2-410A-B1BC-379C23BC2C4A}"/>
              </a:ext>
            </a:extLst>
          </p:cNvPr>
          <p:cNvSpPr>
            <a:spLocks noGrp="1"/>
          </p:cNvSpPr>
          <p:nvPr>
            <p:ph sz="quarter" idx="13" hasCustomPrompt="1"/>
          </p:nvPr>
        </p:nvSpPr>
        <p:spPr>
          <a:xfrm>
            <a:off x="6343220" y="1363444"/>
            <a:ext cx="5441412" cy="591116"/>
          </a:xfrm>
          <a:prstGeom prst="rect">
            <a:avLst/>
          </a:prstGeom>
        </p:spPr>
        <p:txBody>
          <a:bodyPr vert="horz"/>
          <a:lstStyle>
            <a:lvl1pPr>
              <a:buNone/>
              <a:defRPr sz="32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Tree>
    <p:extLst>
      <p:ext uri="{BB962C8B-B14F-4D97-AF65-F5344CB8AC3E}">
        <p14:creationId xmlns:p14="http://schemas.microsoft.com/office/powerpoint/2010/main" val="185711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fontAlgn="auto">
              <a:spcBef>
                <a:spcPts val="0"/>
              </a:spcBef>
              <a:spcAft>
                <a:spcPts val="0"/>
              </a:spcAft>
            </a:pPr>
            <a:fld id="{4087FFD5-6374-4A29-A368-00D637CD0576}" type="datetimeFigureOut">
              <a:rPr lang="en-GB" smtClean="0">
                <a:solidFill>
                  <a:prstClr val="black">
                    <a:tint val="75000"/>
                  </a:prstClr>
                </a:solidFill>
                <a:latin typeface="Calibri"/>
              </a:rPr>
              <a:pPr fontAlgn="auto">
                <a:spcBef>
                  <a:spcPts val="0"/>
                </a:spcBef>
                <a:spcAft>
                  <a:spcPts val="0"/>
                </a:spcAft>
              </a:pPr>
              <a:t>04/03/2020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F14826B5-BE6E-400D-9D12-12C31CEFBB15}"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013228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CP_white_title">
    <p:spTree>
      <p:nvGrpSpPr>
        <p:cNvPr id="1" name=""/>
        <p:cNvGrpSpPr/>
        <p:nvPr/>
      </p:nvGrpSpPr>
      <p:grpSpPr>
        <a:xfrm>
          <a:off x="0" y="0"/>
          <a:ext cx="0" cy="0"/>
          <a:chOff x="0" y="0"/>
          <a:chExt cx="0" cy="0"/>
        </a:xfrm>
      </p:grpSpPr>
      <p:sp>
        <p:nvSpPr>
          <p:cNvPr id="6" name="Content Placeholder 2"/>
          <p:cNvSpPr>
            <a:spLocks noGrp="1"/>
          </p:cNvSpPr>
          <p:nvPr>
            <p:ph sz="quarter" idx="11" hasCustomPrompt="1"/>
          </p:nvPr>
        </p:nvSpPr>
        <p:spPr>
          <a:xfrm>
            <a:off x="527381" y="2093032"/>
            <a:ext cx="11329259" cy="1122784"/>
          </a:xfrm>
          <a:prstGeom prst="rect">
            <a:avLst/>
          </a:prstGeom>
        </p:spPr>
        <p:txBody>
          <a:bodyPr vert="horz"/>
          <a:lstStyle>
            <a:lvl1pPr algn="l">
              <a:buNone/>
              <a:defRPr sz="5400" b="1" baseline="0">
                <a:solidFill>
                  <a:srgbClr val="3A2050"/>
                </a:solidFill>
                <a:latin typeface="+mj-lt"/>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Title of presentation</a:t>
            </a:r>
          </a:p>
        </p:txBody>
      </p:sp>
      <p:sp>
        <p:nvSpPr>
          <p:cNvPr id="7" name="Content Placeholder 2"/>
          <p:cNvSpPr>
            <a:spLocks noGrp="1"/>
          </p:cNvSpPr>
          <p:nvPr>
            <p:ph sz="quarter" idx="12" hasCustomPrompt="1"/>
          </p:nvPr>
        </p:nvSpPr>
        <p:spPr>
          <a:xfrm>
            <a:off x="527381" y="3403848"/>
            <a:ext cx="11329259" cy="673224"/>
          </a:xfrm>
          <a:prstGeom prst="rect">
            <a:avLst/>
          </a:prstGeom>
        </p:spPr>
        <p:txBody>
          <a:bodyPr vert="horz"/>
          <a:lstStyle>
            <a:lvl1pPr algn="l">
              <a:buNone/>
              <a:defRPr sz="32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Name of presenter</a:t>
            </a:r>
          </a:p>
        </p:txBody>
      </p:sp>
      <p:sp>
        <p:nvSpPr>
          <p:cNvPr id="9" name="Content Placeholder 2"/>
          <p:cNvSpPr>
            <a:spLocks noGrp="1"/>
          </p:cNvSpPr>
          <p:nvPr>
            <p:ph sz="quarter" idx="13" hasCustomPrompt="1"/>
          </p:nvPr>
        </p:nvSpPr>
        <p:spPr>
          <a:xfrm>
            <a:off x="527381" y="4153272"/>
            <a:ext cx="11329259" cy="1219944"/>
          </a:xfrm>
          <a:prstGeom prst="rect">
            <a:avLst/>
          </a:prstGeom>
        </p:spPr>
        <p:txBody>
          <a:bodyPr vert="horz"/>
          <a:lstStyle>
            <a:lvl1pPr algn="l">
              <a:buNone/>
              <a:defRPr sz="2000" b="0"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Job title, directorate</a:t>
            </a:r>
          </a:p>
        </p:txBody>
      </p:sp>
      <p:pic>
        <p:nvPicPr>
          <p:cNvPr id="5" name="Picture 2">
            <a:extLst>
              <a:ext uri="{FF2B5EF4-FFF2-40B4-BE49-F238E27FC236}">
                <a16:creationId xmlns:a16="http://schemas.microsoft.com/office/drawing/2014/main" xmlns="" id="{7C34F641-7B7A-48E8-BE70-4F338F966FE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893" r="1407" b="-1"/>
          <a:stretch/>
        </p:blipFill>
        <p:spPr bwMode="auto">
          <a:xfrm>
            <a:off x="263352" y="5877272"/>
            <a:ext cx="2453218" cy="84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781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3C92-3991-4A76-8A28-AABC099B50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4776FA8-12D4-4E90-8459-6C795FD20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6F8E468-EB84-4C2E-9D6B-46D03F523A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C4A350C-3BEA-4302-A2F8-43F3CCB043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EC3373E-AD8B-428A-8D78-370EDC0603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4286C28-0AA5-44B2-BB71-E97ACFC2C78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xmlns="" id="{0E5A51CF-92BE-4E20-A8D0-183B0E4A8E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8307793-B1AC-4B6A-ACD4-FBB51F49E2A2}"/>
              </a:ext>
            </a:extLst>
          </p:cNvPr>
          <p:cNvSpPr>
            <a:spLocks noGrp="1"/>
          </p:cNvSpPr>
          <p:nvPr>
            <p:ph type="sldNum" sz="quarter" idx="12"/>
          </p:nvPr>
        </p:nvSpPr>
        <p:spPr/>
        <p:txBody>
          <a:bodyPr/>
          <a:lstStyle/>
          <a:p>
            <a:fld id="{90A33B0A-0959-463B-A67C-5FCECF786986}" type="slidenum">
              <a:rPr lang="en-GB" smtClean="0"/>
              <a:t>‹#›</a:t>
            </a:fld>
            <a:endParaRPr lang="en-GB"/>
          </a:p>
        </p:txBody>
      </p:sp>
    </p:spTree>
    <p:extLst>
      <p:ext uri="{BB962C8B-B14F-4D97-AF65-F5344CB8AC3E}">
        <p14:creationId xmlns:p14="http://schemas.microsoft.com/office/powerpoint/2010/main" val="106899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ACC92-9DDE-48C4-81B5-9392EFC90F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0E54F4-EF45-4B57-90DC-23086408A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BC88A18-EA6B-4E03-B16E-966345DB9A9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xmlns="" id="{97E66156-825E-4B26-811B-E253E72628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04BD508-9CD5-4BB5-BF44-401E1AFACBC3}"/>
              </a:ext>
            </a:extLst>
          </p:cNvPr>
          <p:cNvSpPr>
            <a:spLocks noGrp="1"/>
          </p:cNvSpPr>
          <p:nvPr>
            <p:ph type="sldNum" sz="quarter" idx="12"/>
          </p:nvPr>
        </p:nvSpPr>
        <p:spPr/>
        <p:txBody>
          <a:bodyPr/>
          <a:lstStyle/>
          <a:p>
            <a:fld id="{90A33B0A-0959-463B-A67C-5FCECF786986}" type="slidenum">
              <a:rPr lang="en-GB" smtClean="0"/>
              <a:t>‹#›</a:t>
            </a:fld>
            <a:endParaRPr lang="en-GB"/>
          </a:p>
        </p:txBody>
      </p:sp>
    </p:spTree>
    <p:extLst>
      <p:ext uri="{BB962C8B-B14F-4D97-AF65-F5344CB8AC3E}">
        <p14:creationId xmlns:p14="http://schemas.microsoft.com/office/powerpoint/2010/main" val="5267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11276632" cy="3901524"/>
          </a:xfrm>
          <a:prstGeom prst="rect">
            <a:avLst/>
          </a:prstGeom>
        </p:spPr>
        <p:txBody>
          <a:bodyPr vert="horz"/>
          <a:lstStyle>
            <a:lvl1pPr>
              <a:defRPr sz="2400" baseline="0">
                <a:solidFill>
                  <a:schemeClr val="tx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3600" b="1" baseline="0">
                <a:solidFill>
                  <a:srgbClr val="3A2050"/>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Tree>
    <p:extLst>
      <p:ext uri="{BB962C8B-B14F-4D97-AF65-F5344CB8AC3E}">
        <p14:creationId xmlns:p14="http://schemas.microsoft.com/office/powerpoint/2010/main" val="23841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11276632"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Tree>
    <p:extLst>
      <p:ext uri="{BB962C8B-B14F-4D97-AF65-F5344CB8AC3E}">
        <p14:creationId xmlns:p14="http://schemas.microsoft.com/office/powerpoint/2010/main" val="287707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5588000"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
        <p:nvSpPr>
          <p:cNvPr id="5" name="Content Placeholder 2">
            <a:extLst>
              <a:ext uri="{FF2B5EF4-FFF2-40B4-BE49-F238E27FC236}">
                <a16:creationId xmlns:a16="http://schemas.microsoft.com/office/drawing/2014/main" xmlns="" id="{49DB6091-623E-48BC-BE23-A833C88B4A12}"/>
              </a:ext>
            </a:extLst>
          </p:cNvPr>
          <p:cNvSpPr>
            <a:spLocks noGrp="1"/>
          </p:cNvSpPr>
          <p:nvPr>
            <p:ph sz="quarter" idx="12" hasCustomPrompt="1"/>
          </p:nvPr>
        </p:nvSpPr>
        <p:spPr>
          <a:xfrm>
            <a:off x="6312024" y="2479804"/>
            <a:ext cx="5472608"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Tree>
    <p:extLst>
      <p:ext uri="{BB962C8B-B14F-4D97-AF65-F5344CB8AC3E}">
        <p14:creationId xmlns:p14="http://schemas.microsoft.com/office/powerpoint/2010/main" val="964599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5588000"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
        <p:nvSpPr>
          <p:cNvPr id="5" name="Content Placeholder 2">
            <a:extLst>
              <a:ext uri="{FF2B5EF4-FFF2-40B4-BE49-F238E27FC236}">
                <a16:creationId xmlns:a16="http://schemas.microsoft.com/office/drawing/2014/main" xmlns="" id="{49DB6091-623E-48BC-BE23-A833C88B4A12}"/>
              </a:ext>
            </a:extLst>
          </p:cNvPr>
          <p:cNvSpPr>
            <a:spLocks noGrp="1"/>
          </p:cNvSpPr>
          <p:nvPr>
            <p:ph sz="quarter" idx="12" hasCustomPrompt="1"/>
          </p:nvPr>
        </p:nvSpPr>
        <p:spPr>
          <a:xfrm>
            <a:off x="6312024" y="2479804"/>
            <a:ext cx="5472608"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Tree>
    <p:extLst>
      <p:ext uri="{BB962C8B-B14F-4D97-AF65-F5344CB8AC3E}">
        <p14:creationId xmlns:p14="http://schemas.microsoft.com/office/powerpoint/2010/main" val="87217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508000" y="2479804"/>
            <a:ext cx="11276632" cy="3901524"/>
          </a:xfrm>
          <a:prstGeom prst="rect">
            <a:avLst/>
          </a:prstGeom>
        </p:spPr>
        <p:txBody>
          <a:bodyPr vert="horz"/>
          <a:lstStyle>
            <a:lvl1pPr>
              <a:defRPr sz="2400"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Main body text</a:t>
            </a:r>
          </a:p>
        </p:txBody>
      </p:sp>
      <p:sp>
        <p:nvSpPr>
          <p:cNvPr id="7" name="Content Placeholder 2"/>
          <p:cNvSpPr>
            <a:spLocks noGrp="1"/>
          </p:cNvSpPr>
          <p:nvPr>
            <p:ph sz="quarter" idx="11" hasCustomPrompt="1"/>
          </p:nvPr>
        </p:nvSpPr>
        <p:spPr>
          <a:xfrm>
            <a:off x="508000" y="1363444"/>
            <a:ext cx="11276632" cy="591116"/>
          </a:xfrm>
          <a:prstGeom prst="rect">
            <a:avLst/>
          </a:prstGeom>
        </p:spPr>
        <p:txBody>
          <a:bodyPr vert="horz"/>
          <a:lstStyle>
            <a:lvl1pPr>
              <a:buNone/>
              <a:defRPr sz="3600" b="1" baseline="0">
                <a:solidFill>
                  <a:schemeClr val="bg1"/>
                </a:solidFill>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en-GB" dirty="0"/>
              <a:t>Heading </a:t>
            </a:r>
          </a:p>
        </p:txBody>
      </p:sp>
    </p:spTree>
    <p:extLst>
      <p:ext uri="{BB962C8B-B14F-4D97-AF65-F5344CB8AC3E}">
        <p14:creationId xmlns:p14="http://schemas.microsoft.com/office/powerpoint/2010/main" val="2823930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5.xml"/><Relationship Id="rId1" Type="http://schemas.openxmlformats.org/officeDocument/2006/relationships/slideLayout" Target="../slideLayouts/slideLayout18.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6.xml"/><Relationship Id="rId1" Type="http://schemas.openxmlformats.org/officeDocument/2006/relationships/slideLayout" Target="../slideLayouts/slideLayout1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0.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8.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61A45E3-E579-4870-A23E-1C3197B70A26}"/>
              </a:ext>
            </a:extLst>
          </p:cNvPr>
          <p:cNvSpPr txBox="1"/>
          <p:nvPr userDrawn="1"/>
        </p:nvSpPr>
        <p:spPr>
          <a:xfrm>
            <a:off x="504453" y="5496972"/>
            <a:ext cx="8831907" cy="398699"/>
          </a:xfrm>
          <a:prstGeom prst="rect">
            <a:avLst/>
          </a:prstGeom>
          <a:noFill/>
        </p:spPr>
        <p:txBody>
          <a:bodyPr wrap="square" rtlCol="0">
            <a:spAutoFit/>
          </a:bodyPr>
          <a:lstStyle/>
          <a:p>
            <a:pPr>
              <a:lnSpc>
                <a:spcPts val="2700"/>
              </a:lnSpc>
            </a:pPr>
            <a:r>
              <a:rPr lang="en-GB" sz="1600" b="1" dirty="0">
                <a:solidFill>
                  <a:schemeClr val="bg1"/>
                </a:solidFill>
              </a:rPr>
              <a:t>BCP Mission statement here </a:t>
            </a:r>
          </a:p>
        </p:txBody>
      </p:sp>
      <p:pic>
        <p:nvPicPr>
          <p:cNvPr id="5" name="Picture 4">
            <a:extLst>
              <a:ext uri="{FF2B5EF4-FFF2-40B4-BE49-F238E27FC236}">
                <a16:creationId xmlns:a16="http://schemas.microsoft.com/office/drawing/2014/main" xmlns="" id="{337D199F-2447-457B-A377-F12B6F3ED60A}"/>
              </a:ext>
            </a:extLst>
          </p:cNvPr>
          <p:cNvPicPr>
            <a:picLocks noChangeAspect="1"/>
          </p:cNvPicPr>
          <p:nvPr userDrawn="1"/>
        </p:nvPicPr>
        <p:blipFill>
          <a:blip r:embed="rId3"/>
          <a:stretch>
            <a:fillRect/>
          </a:stretch>
        </p:blipFill>
        <p:spPr>
          <a:xfrm>
            <a:off x="11064552" y="5554048"/>
            <a:ext cx="978773" cy="1127734"/>
          </a:xfrm>
          <a:prstGeom prst="rect">
            <a:avLst/>
          </a:prstGeom>
        </p:spPr>
      </p:pic>
      <p:pic>
        <p:nvPicPr>
          <p:cNvPr id="4" name="Picture 2">
            <a:extLst>
              <a:ext uri="{FF2B5EF4-FFF2-40B4-BE49-F238E27FC236}">
                <a16:creationId xmlns:a16="http://schemas.microsoft.com/office/drawing/2014/main" xmlns="" id="{8879F29A-8EB1-41D3-B2DE-0E67ACBB9905}"/>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893" r="1407" b="-1"/>
          <a:stretch/>
        </p:blipFill>
        <p:spPr bwMode="auto">
          <a:xfrm>
            <a:off x="148675" y="5901284"/>
            <a:ext cx="2308362" cy="79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979111"/>
      </p:ext>
    </p:extLst>
  </p:cSld>
  <p:clrMap bg1="lt1" tx1="dk1" bg2="lt2" tx2="dk2" accent1="accent1" accent2="accent2" accent3="accent3" accent4="accent4" accent5="accent5" accent6="accent6" hlink="hlink" folHlink="folHlink"/>
  <p:sldLayoutIdLst>
    <p:sldLayoutId id="214748374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3A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87633"/>
      </p:ext>
    </p:extLst>
  </p:cSld>
  <p:clrMap bg1="lt1" tx1="dk1" bg2="lt2" tx2="dk2" accent1="accent1" accent2="accent2" accent3="accent3" accent4="accent4" accent5="accent5" accent6="accent6" hlink="hlink" folHlink="folHlink"/>
  <p:sldLayoutIdLst>
    <p:sldLayoutId id="2147483784"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device&#10;&#10;Description generated with high confidence">
            <a:extLst>
              <a:ext uri="{FF2B5EF4-FFF2-40B4-BE49-F238E27FC236}">
                <a16:creationId xmlns:a16="http://schemas.microsoft.com/office/drawing/2014/main" xmlns="" id="{D01A1FFB-1C99-457A-8C4C-C6D5913356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5779008"/>
            <a:ext cx="12188952" cy="1078992"/>
          </a:xfrm>
          <a:prstGeom prst="rect">
            <a:avLst/>
          </a:prstGeom>
        </p:spPr>
      </p:pic>
    </p:spTree>
    <p:extLst>
      <p:ext uri="{BB962C8B-B14F-4D97-AF65-F5344CB8AC3E}">
        <p14:creationId xmlns:p14="http://schemas.microsoft.com/office/powerpoint/2010/main" val="1137139"/>
      </p:ext>
    </p:extLst>
  </p:cSld>
  <p:clrMap bg1="lt1" tx1="dk1" bg2="lt2" tx2="dk2" accent1="accent1" accent2="accent2" accent3="accent3" accent4="accent4" accent5="accent5" accent6="accent6" hlink="hlink" folHlink="folHlink"/>
  <p:sldLayoutIdLst>
    <p:sldLayoutId id="2147483790"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ADE2"/>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xmlns="" id="{D19F9598-D2F3-42D0-8EC7-443AE24FA5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 y="5779006"/>
            <a:ext cx="12188977" cy="1078994"/>
          </a:xfrm>
          <a:prstGeom prst="rect">
            <a:avLst/>
          </a:prstGeom>
        </p:spPr>
      </p:pic>
    </p:spTree>
    <p:extLst>
      <p:ext uri="{BB962C8B-B14F-4D97-AF65-F5344CB8AC3E}">
        <p14:creationId xmlns:p14="http://schemas.microsoft.com/office/powerpoint/2010/main" val="2384573755"/>
      </p:ext>
    </p:extLst>
  </p:cSld>
  <p:clrMap bg1="lt1" tx1="dk1" bg2="lt2" tx2="dk2" accent1="accent1" accent2="accent2" accent3="accent3" accent4="accent4" accent5="accent5" accent6="accent6" hlink="hlink" folHlink="folHlink"/>
  <p:sldLayoutIdLst>
    <p:sldLayoutId id="2147483792"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C18048E-804D-4659-B1CC-3E43C03683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EE5884D-61A7-4175-9689-B7F26EFEB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47855A4-3B6A-4074-AFC6-17036B5E5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xmlns="" id="{98C2B454-8571-4A15-AFDD-EC0E97D17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88C71E4-C6C8-41DB-820C-8EFE524D5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FFA18-7D3B-461E-8058-C7BDB827E93F}" type="slidenum">
              <a:rPr lang="en-GB" smtClean="0"/>
              <a:t>‹#›</a:t>
            </a:fld>
            <a:endParaRPr lang="en-GB"/>
          </a:p>
        </p:txBody>
      </p:sp>
    </p:spTree>
    <p:extLst>
      <p:ext uri="{BB962C8B-B14F-4D97-AF65-F5344CB8AC3E}">
        <p14:creationId xmlns:p14="http://schemas.microsoft.com/office/powerpoint/2010/main" val="2897368056"/>
      </p:ext>
    </p:extLst>
  </p:cSld>
  <p:clrMap bg1="lt1" tx1="dk1" bg2="lt2" tx2="dk2" accent1="accent1" accent2="accent2" accent3="accent3" accent4="accent4" accent5="accent5" accent6="accent6" hlink="hlink" folHlink="folHlink"/>
  <p:sldLayoutIdLst>
    <p:sldLayoutId id="2147483802" r:id="rId1"/>
    <p:sldLayoutId id="214748380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3A205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5454E9C-47BF-4C14-8E02-EAF0F97BDA75}"/>
              </a:ext>
            </a:extLst>
          </p:cNvPr>
          <p:cNvPicPr>
            <a:picLocks noChangeAspect="1"/>
          </p:cNvPicPr>
          <p:nvPr userDrawn="1"/>
        </p:nvPicPr>
        <p:blipFill>
          <a:blip r:embed="rId3"/>
          <a:stretch>
            <a:fillRect/>
          </a:stretch>
        </p:blipFill>
        <p:spPr>
          <a:xfrm>
            <a:off x="10272464" y="4725144"/>
            <a:ext cx="1482829" cy="1708503"/>
          </a:xfrm>
          <a:prstGeom prst="rect">
            <a:avLst/>
          </a:prstGeom>
        </p:spPr>
      </p:pic>
    </p:spTree>
    <p:extLst>
      <p:ext uri="{BB962C8B-B14F-4D97-AF65-F5344CB8AC3E}">
        <p14:creationId xmlns:p14="http://schemas.microsoft.com/office/powerpoint/2010/main" val="4250523206"/>
      </p:ext>
    </p:extLst>
  </p:cSld>
  <p:clrMap bg1="lt1" tx1="dk1" bg2="lt2" tx2="dk2" accent1="accent1" accent2="accent2" accent3="accent3" accent4="accent4" accent5="accent5" accent6="accent6" hlink="hlink" folHlink="folHlink"/>
  <p:sldLayoutIdLst>
    <p:sldLayoutId id="2147483805"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3A2050"/>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xmlns="" id="{E1E98EAA-3A05-42E4-85CE-3BE0D1B25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77" cy="1078994"/>
          </a:xfrm>
          <a:prstGeom prst="rect">
            <a:avLst/>
          </a:prstGeom>
        </p:spPr>
      </p:pic>
    </p:spTree>
    <p:extLst>
      <p:ext uri="{BB962C8B-B14F-4D97-AF65-F5344CB8AC3E}">
        <p14:creationId xmlns:p14="http://schemas.microsoft.com/office/powerpoint/2010/main" val="1542885725"/>
      </p:ext>
    </p:extLst>
  </p:cSld>
  <p:clrMap bg1="lt1" tx1="dk1" bg2="lt2" tx2="dk2" accent1="accent1" accent2="accent2" accent3="accent3" accent4="accent4" accent5="accent5" accent6="accent6" hlink="hlink" folHlink="folHlink"/>
  <p:sldLayoutIdLst>
    <p:sldLayoutId id="2147483807"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A1A74D-DCE0-4B79-A972-144D2115C708}"/>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893" r="1407" b="-1"/>
          <a:stretch/>
        </p:blipFill>
        <p:spPr bwMode="auto">
          <a:xfrm>
            <a:off x="263352" y="25285"/>
            <a:ext cx="2308362" cy="79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xmlns="" id="{53D30D9D-5874-46C9-8586-7F4A6CC282DD}"/>
              </a:ext>
            </a:extLst>
          </p:cNvPr>
          <p:cNvCxnSpPr>
            <a:cxnSpLocks/>
          </p:cNvCxnSpPr>
          <p:nvPr userDrawn="1"/>
        </p:nvCxnSpPr>
        <p:spPr>
          <a:xfrm>
            <a:off x="335360" y="908720"/>
            <a:ext cx="11521280" cy="0"/>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910883"/>
      </p:ext>
    </p:extLst>
  </p:cSld>
  <p:clrMap bg1="lt1" tx1="dk1" bg2="lt2" tx2="dk2" accent1="accent1" accent2="accent2" accent3="accent3" accent4="accent4" accent5="accent5" accent6="accent6" hlink="hlink" folHlink="folHlink"/>
  <p:sldLayoutIdLst>
    <p:sldLayoutId id="2147483809"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7FFD5-6374-4A29-A368-00D637CD0576}" type="datetimeFigureOut">
              <a:rPr lang="en-GB" smtClean="0"/>
              <a:t>04/03/2020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826B5-BE6E-400D-9D12-12C31CEFBB15}" type="slidenum">
              <a:rPr lang="en-GB" smtClean="0"/>
              <a:t>‹#›</a:t>
            </a:fld>
            <a:endParaRPr lang="en-GB"/>
          </a:p>
        </p:txBody>
      </p:sp>
    </p:spTree>
    <p:extLst>
      <p:ext uri="{BB962C8B-B14F-4D97-AF65-F5344CB8AC3E}">
        <p14:creationId xmlns:p14="http://schemas.microsoft.com/office/powerpoint/2010/main" val="928414345"/>
      </p:ext>
    </p:extLst>
  </p:cSld>
  <p:clrMap bg1="lt1" tx1="dk1" bg2="lt2" tx2="dk2" accent1="accent1" accent2="accent2" accent3="accent3" accent4="accent4" accent5="accent5" accent6="accent6" hlink="hlink" folHlink="folHlink"/>
  <p:sldLayoutIdLst>
    <p:sldLayoutId id="21474838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61A45E3-E579-4870-A23E-1C3197B70A26}"/>
              </a:ext>
            </a:extLst>
          </p:cNvPr>
          <p:cNvSpPr txBox="1"/>
          <p:nvPr userDrawn="1"/>
        </p:nvSpPr>
        <p:spPr>
          <a:xfrm>
            <a:off x="504453" y="5496972"/>
            <a:ext cx="8831907" cy="398699"/>
          </a:xfrm>
          <a:prstGeom prst="rect">
            <a:avLst/>
          </a:prstGeom>
          <a:noFill/>
        </p:spPr>
        <p:txBody>
          <a:bodyPr wrap="square" rtlCol="0">
            <a:spAutoFit/>
          </a:bodyPr>
          <a:lstStyle/>
          <a:p>
            <a:pPr>
              <a:lnSpc>
                <a:spcPts val="2700"/>
              </a:lnSpc>
            </a:pPr>
            <a:r>
              <a:rPr lang="en-GB" sz="1600" b="1" dirty="0">
                <a:solidFill>
                  <a:schemeClr val="bg1"/>
                </a:solidFill>
              </a:rPr>
              <a:t>BCP Mission statement here </a:t>
            </a:r>
          </a:p>
        </p:txBody>
      </p:sp>
      <p:pic>
        <p:nvPicPr>
          <p:cNvPr id="5" name="Picture 4">
            <a:extLst>
              <a:ext uri="{FF2B5EF4-FFF2-40B4-BE49-F238E27FC236}">
                <a16:creationId xmlns:a16="http://schemas.microsoft.com/office/drawing/2014/main" xmlns="" id="{337D199F-2447-457B-A377-F12B6F3ED60A}"/>
              </a:ext>
            </a:extLst>
          </p:cNvPr>
          <p:cNvPicPr>
            <a:picLocks noChangeAspect="1"/>
          </p:cNvPicPr>
          <p:nvPr userDrawn="1"/>
        </p:nvPicPr>
        <p:blipFill>
          <a:blip r:embed="rId3"/>
          <a:stretch>
            <a:fillRect/>
          </a:stretch>
        </p:blipFill>
        <p:spPr>
          <a:xfrm>
            <a:off x="11064552" y="5554048"/>
            <a:ext cx="978773" cy="1127734"/>
          </a:xfrm>
          <a:prstGeom prst="rect">
            <a:avLst/>
          </a:prstGeom>
        </p:spPr>
      </p:pic>
      <p:pic>
        <p:nvPicPr>
          <p:cNvPr id="4" name="Picture 2">
            <a:extLst>
              <a:ext uri="{FF2B5EF4-FFF2-40B4-BE49-F238E27FC236}">
                <a16:creationId xmlns:a16="http://schemas.microsoft.com/office/drawing/2014/main" xmlns="" id="{8879F29A-8EB1-41D3-B2DE-0E67ACBB9905}"/>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893" r="1407" b="-1"/>
          <a:stretch/>
        </p:blipFill>
        <p:spPr bwMode="auto">
          <a:xfrm>
            <a:off x="148675" y="5901284"/>
            <a:ext cx="2308362" cy="79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884362"/>
      </p:ext>
    </p:extLst>
  </p:cSld>
  <p:clrMap bg1="lt1" tx1="dk1" bg2="lt2" tx2="dk2" accent1="accent1" accent2="accent2" accent3="accent3" accent4="accent4" accent5="accent5" accent6="accent6" hlink="hlink" folHlink="folHlink"/>
  <p:sldLayoutIdLst>
    <p:sldLayoutId id="2147483813"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A1A74D-DCE0-4B79-A972-144D2115C708}"/>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893" r="1407" b="-1"/>
          <a:stretch/>
        </p:blipFill>
        <p:spPr bwMode="auto">
          <a:xfrm>
            <a:off x="263352" y="25285"/>
            <a:ext cx="2308362" cy="79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a:extLst>
              <a:ext uri="{FF2B5EF4-FFF2-40B4-BE49-F238E27FC236}">
                <a16:creationId xmlns:a16="http://schemas.microsoft.com/office/drawing/2014/main" xmlns="" id="{53D30D9D-5874-46C9-8586-7F4A6CC282DD}"/>
              </a:ext>
            </a:extLst>
          </p:cNvPr>
          <p:cNvCxnSpPr>
            <a:cxnSpLocks/>
          </p:cNvCxnSpPr>
          <p:nvPr userDrawn="1"/>
        </p:nvCxnSpPr>
        <p:spPr>
          <a:xfrm>
            <a:off x="335360" y="908720"/>
            <a:ext cx="11521280" cy="0"/>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058705"/>
      </p:ext>
    </p:extLst>
  </p:cSld>
  <p:clrMap bg1="lt1" tx1="dk1" bg2="lt2" tx2="dk2" accent1="accent1" accent2="accent2" accent3="accent3" accent4="accent4" accent5="accent5" accent6="accent6" hlink="hlink" folHlink="folHlink"/>
  <p:sldLayoutIdLst>
    <p:sldLayoutId id="2147483749" r:id="rId1"/>
    <p:sldLayoutId id="2147483799" r:id="rId2"/>
    <p:sldLayoutId id="2147483800"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device&#10;&#10;Description generated with high confidence">
            <a:extLst>
              <a:ext uri="{FF2B5EF4-FFF2-40B4-BE49-F238E27FC236}">
                <a16:creationId xmlns:a16="http://schemas.microsoft.com/office/drawing/2014/main" xmlns="" id="{9CD4DAA6-9676-4155-847D-8F01CA024E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52" cy="1078992"/>
          </a:xfrm>
          <a:prstGeom prst="rect">
            <a:avLst/>
          </a:prstGeom>
        </p:spPr>
      </p:pic>
    </p:spTree>
    <p:extLst>
      <p:ext uri="{BB962C8B-B14F-4D97-AF65-F5344CB8AC3E}">
        <p14:creationId xmlns:p14="http://schemas.microsoft.com/office/powerpoint/2010/main" val="4200644403"/>
      </p:ext>
    </p:extLst>
  </p:cSld>
  <p:clrMap bg1="lt1" tx1="dk1" bg2="lt2" tx2="dk2" accent1="accent1" accent2="accent2" accent3="accent3" accent4="accent4" accent5="accent5" accent6="accent6" hlink="hlink" folHlink="folHlink"/>
  <p:sldLayoutIdLst>
    <p:sldLayoutId id="2147483786"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ADE2"/>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xmlns="" id="{CDA3FD96-0442-46FA-B85E-C48EF159F1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77" cy="1078994"/>
          </a:xfrm>
          <a:prstGeom prst="rect">
            <a:avLst/>
          </a:prstGeom>
        </p:spPr>
      </p:pic>
    </p:spTree>
    <p:extLst>
      <p:ext uri="{BB962C8B-B14F-4D97-AF65-F5344CB8AC3E}">
        <p14:creationId xmlns:p14="http://schemas.microsoft.com/office/powerpoint/2010/main" val="2476125160"/>
      </p:ext>
    </p:extLst>
  </p:cSld>
  <p:clrMap bg1="lt1" tx1="dk1" bg2="lt2" tx2="dk2" accent1="accent1" accent2="accent2" accent3="accent3" accent4="accent4" accent5="accent5" accent6="accent6" hlink="hlink" folHlink="folHlink"/>
  <p:sldLayoutIdLst>
    <p:sldLayoutId id="2147483798"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A2050"/>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xmlns="" id="{E1E98EAA-3A05-42E4-85CE-3BE0D1B25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77" cy="1078994"/>
          </a:xfrm>
          <a:prstGeom prst="rect">
            <a:avLst/>
          </a:prstGeom>
        </p:spPr>
      </p:pic>
    </p:spTree>
    <p:extLst>
      <p:ext uri="{BB962C8B-B14F-4D97-AF65-F5344CB8AC3E}">
        <p14:creationId xmlns:p14="http://schemas.microsoft.com/office/powerpoint/2010/main" val="341293821"/>
      </p:ext>
    </p:extLst>
  </p:cSld>
  <p:clrMap bg1="lt1" tx1="dk1" bg2="lt2" tx2="dk2" accent1="accent1" accent2="accent2" accent3="accent3" accent4="accent4" accent5="accent5" accent6="accent6" hlink="hlink" folHlink="folHlink"/>
  <p:sldLayoutIdLst>
    <p:sldLayoutId id="2147483780"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ADE2"/>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xmlns="" id="{E1E98EAA-3A05-42E4-85CE-3BE0D1B25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77" cy="1078994"/>
          </a:xfrm>
          <a:prstGeom prst="rect">
            <a:avLst/>
          </a:prstGeom>
        </p:spPr>
      </p:pic>
    </p:spTree>
    <p:extLst>
      <p:ext uri="{BB962C8B-B14F-4D97-AF65-F5344CB8AC3E}">
        <p14:creationId xmlns:p14="http://schemas.microsoft.com/office/powerpoint/2010/main" val="3243326059"/>
      </p:ext>
    </p:extLst>
  </p:cSld>
  <p:clrMap bg1="lt1" tx1="dk1" bg2="lt2" tx2="dk2" accent1="accent1" accent2="accent2" accent3="accent3" accent4="accent4" accent5="accent5" accent6="accent6" hlink="hlink" folHlink="folHlink"/>
  <p:sldLayoutIdLst>
    <p:sldLayoutId id="2147483796"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3A2050"/>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xmlns="" id="{E1E98EAA-3A05-42E4-85CE-3BE0D1B25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77" cy="1078994"/>
          </a:xfrm>
          <a:prstGeom prst="rect">
            <a:avLst/>
          </a:prstGeom>
        </p:spPr>
      </p:pic>
    </p:spTree>
    <p:extLst>
      <p:ext uri="{BB962C8B-B14F-4D97-AF65-F5344CB8AC3E}">
        <p14:creationId xmlns:p14="http://schemas.microsoft.com/office/powerpoint/2010/main" val="1164936784"/>
      </p:ext>
    </p:extLst>
  </p:cSld>
  <p:clrMap bg1="lt1" tx1="dk1" bg2="lt2" tx2="dk2" accent1="accent1" accent2="accent2" accent3="accent3" accent4="accent4" accent5="accent5" accent6="accent6" hlink="hlink" folHlink="folHlink"/>
  <p:sldLayoutIdLst>
    <p:sldLayoutId id="2147483788"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ADE2"/>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xmlns="" id="{E1E98EAA-3A05-42E4-85CE-3BE0D1B25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77" cy="1078994"/>
          </a:xfrm>
          <a:prstGeom prst="rect">
            <a:avLst/>
          </a:prstGeom>
        </p:spPr>
      </p:pic>
    </p:spTree>
    <p:extLst>
      <p:ext uri="{BB962C8B-B14F-4D97-AF65-F5344CB8AC3E}">
        <p14:creationId xmlns:p14="http://schemas.microsoft.com/office/powerpoint/2010/main" val="2095499541"/>
      </p:ext>
    </p:extLst>
  </p:cSld>
  <p:clrMap bg1="lt1" tx1="dk1" bg2="lt2" tx2="dk2" accent1="accent1" accent2="accent2" accent3="accent3" accent4="accent4" accent5="accent5" accent6="accent6" hlink="hlink" folHlink="folHlink"/>
  <p:sldLayoutIdLst>
    <p:sldLayoutId id="2147483794"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device&#10;&#10;Description generated with high confidence">
            <a:extLst>
              <a:ext uri="{FF2B5EF4-FFF2-40B4-BE49-F238E27FC236}">
                <a16:creationId xmlns:a16="http://schemas.microsoft.com/office/drawing/2014/main" xmlns="" id="{E4D0C8A3-D11C-4C56-9443-790D4B2253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8952" cy="1078992"/>
          </a:xfrm>
          <a:prstGeom prst="rect">
            <a:avLst/>
          </a:prstGeom>
        </p:spPr>
      </p:pic>
    </p:spTree>
    <p:extLst>
      <p:ext uri="{BB962C8B-B14F-4D97-AF65-F5344CB8AC3E}">
        <p14:creationId xmlns:p14="http://schemas.microsoft.com/office/powerpoint/2010/main" val="4027899633"/>
      </p:ext>
    </p:extLst>
  </p:cSld>
  <p:clrMap bg1="lt1" tx1="dk1" bg2="lt2" tx2="dk2" accent1="accent1" accent2="accent2" accent3="accent3" accent4="accent4" accent5="accent5" accent6="accent6" hlink="hlink" folHlink="folHlink"/>
  <p:sldLayoutIdLst>
    <p:sldLayoutId id="2147483764"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hyperlink" Target="mailto:Amy.hurst@bcpcouncil.gov.uk" TargetMode="External"/><Relationship Id="rId2" Type="http://schemas.openxmlformats.org/officeDocument/2006/relationships/hyperlink" Target="mailto:Rachel.young@bcpcouncil.gov.uk" TargetMode="Externa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5290E2D2-BB05-4044-9E7A-D8CE0057A30D}"/>
              </a:ext>
            </a:extLst>
          </p:cNvPr>
          <p:cNvSpPr>
            <a:spLocks noGrp="1"/>
          </p:cNvSpPr>
          <p:nvPr>
            <p:ph sz="quarter" idx="11"/>
          </p:nvPr>
        </p:nvSpPr>
        <p:spPr>
          <a:xfrm>
            <a:off x="839416" y="620688"/>
            <a:ext cx="10873208" cy="2163080"/>
          </a:xfrm>
        </p:spPr>
        <p:txBody>
          <a:bodyPr/>
          <a:lstStyle/>
          <a:p>
            <a:r>
              <a:rPr lang="en-GB" sz="4400"/>
              <a:t>Event for Independent Care Providers, Community and Voluntary Groups</a:t>
            </a:r>
          </a:p>
          <a:p>
            <a:endParaRPr lang="en-GB" sz="4400" dirty="0"/>
          </a:p>
        </p:txBody>
      </p:sp>
      <p:sp>
        <p:nvSpPr>
          <p:cNvPr id="15" name="Content Placeholder 14">
            <a:extLst>
              <a:ext uri="{FF2B5EF4-FFF2-40B4-BE49-F238E27FC236}">
                <a16:creationId xmlns:a16="http://schemas.microsoft.com/office/drawing/2014/main" xmlns="" id="{4002C7C5-A781-4BC9-9E81-4C5849C05149}"/>
              </a:ext>
            </a:extLst>
          </p:cNvPr>
          <p:cNvSpPr>
            <a:spLocks noGrp="1"/>
          </p:cNvSpPr>
          <p:nvPr>
            <p:ph sz="quarter" idx="12"/>
          </p:nvPr>
        </p:nvSpPr>
        <p:spPr>
          <a:xfrm>
            <a:off x="1919536" y="2557907"/>
            <a:ext cx="8352928" cy="1637437"/>
          </a:xfrm>
        </p:spPr>
        <p:txBody>
          <a:bodyPr/>
          <a:lstStyle/>
          <a:p>
            <a:pPr algn="ctr"/>
            <a:r>
              <a:rPr lang="en-GB" dirty="0"/>
              <a:t>Barrie Crook		Independent Chair</a:t>
            </a:r>
          </a:p>
          <a:p>
            <a:pPr algn="ctr"/>
            <a:endParaRPr lang="en-GB" dirty="0"/>
          </a:p>
          <a:p>
            <a:pPr algn="ctr"/>
            <a:r>
              <a:rPr lang="en-GB" dirty="0"/>
              <a:t>Claire Hughes 	Business Manager</a:t>
            </a:r>
          </a:p>
        </p:txBody>
      </p:sp>
      <p:sp>
        <p:nvSpPr>
          <p:cNvPr id="2" name="TextBox 1">
            <a:extLst>
              <a:ext uri="{FF2B5EF4-FFF2-40B4-BE49-F238E27FC236}">
                <a16:creationId xmlns:a16="http://schemas.microsoft.com/office/drawing/2014/main" xmlns="" id="{E0B00468-6AEB-4BFA-8565-995126F2BAE1}"/>
              </a:ext>
            </a:extLst>
          </p:cNvPr>
          <p:cNvSpPr txBox="1"/>
          <p:nvPr/>
        </p:nvSpPr>
        <p:spPr>
          <a:xfrm>
            <a:off x="3827748" y="5013176"/>
            <a:ext cx="4536504" cy="738664"/>
          </a:xfrm>
          <a:prstGeom prst="rect">
            <a:avLst/>
          </a:prstGeom>
          <a:noFill/>
        </p:spPr>
        <p:txBody>
          <a:bodyPr wrap="square" rtlCol="0">
            <a:spAutoFit/>
          </a:bodyPr>
          <a:lstStyle/>
          <a:p>
            <a:pPr marL="342900" lvl="0" indent="-342900" defTabSz="457200" fontAlgn="auto">
              <a:spcBef>
                <a:spcPct val="20000"/>
              </a:spcBef>
              <a:spcAft>
                <a:spcPts val="0"/>
              </a:spcAft>
            </a:pPr>
            <a:r>
              <a:rPr lang="en-GB" sz="2400" b="1" dirty="0">
                <a:solidFill>
                  <a:srgbClr val="3A2050"/>
                </a:solidFill>
                <a:latin typeface="Arial"/>
                <a:cs typeface="Arial"/>
              </a:rPr>
              <a:t>Tuesday 11</a:t>
            </a:r>
            <a:r>
              <a:rPr lang="en-GB" sz="2400" b="1" baseline="30000" dirty="0">
                <a:solidFill>
                  <a:srgbClr val="3A2050"/>
                </a:solidFill>
                <a:latin typeface="Arial"/>
                <a:cs typeface="Arial"/>
              </a:rPr>
              <a:t>th</a:t>
            </a:r>
            <a:r>
              <a:rPr lang="en-GB" sz="2400" b="1" dirty="0">
                <a:solidFill>
                  <a:srgbClr val="3A2050"/>
                </a:solidFill>
                <a:latin typeface="Arial"/>
                <a:cs typeface="Arial"/>
              </a:rPr>
              <a:t> February 2020</a:t>
            </a:r>
          </a:p>
          <a:p>
            <a:endParaRPr lang="en-GB" dirty="0"/>
          </a:p>
        </p:txBody>
      </p:sp>
    </p:spTree>
    <p:extLst>
      <p:ext uri="{BB962C8B-B14F-4D97-AF65-F5344CB8AC3E}">
        <p14:creationId xmlns:p14="http://schemas.microsoft.com/office/powerpoint/2010/main" val="3473241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xmlns="" id="{65EC4FD7-7FB4-4AD7-A731-191F4046842F}"/>
              </a:ext>
            </a:extLst>
          </p:cNvPr>
          <p:cNvGraphicFramePr>
            <a:graphicFrameLocks/>
          </p:cNvGraphicFramePr>
          <p:nvPr>
            <p:extLst>
              <p:ext uri="{D42A27DB-BD31-4B8C-83A1-F6EECF244321}">
                <p14:modId xmlns:p14="http://schemas.microsoft.com/office/powerpoint/2010/main" val="3415808794"/>
              </p:ext>
            </p:extLst>
          </p:nvPr>
        </p:nvGraphicFramePr>
        <p:xfrm>
          <a:off x="838200" y="197504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a:extLst>
              <a:ext uri="{FF2B5EF4-FFF2-40B4-BE49-F238E27FC236}">
                <a16:creationId xmlns:a16="http://schemas.microsoft.com/office/drawing/2014/main" xmlns="" id="{30440A13-B221-405F-BF8F-9AD86717BA73}"/>
              </a:ext>
            </a:extLst>
          </p:cNvPr>
          <p:cNvPicPr>
            <a:picLocks noChangeAspect="1"/>
          </p:cNvPicPr>
          <p:nvPr/>
        </p:nvPicPr>
        <p:blipFill>
          <a:blip r:embed="rId7"/>
          <a:stretch>
            <a:fillRect/>
          </a:stretch>
        </p:blipFill>
        <p:spPr>
          <a:xfrm>
            <a:off x="5601478" y="3667755"/>
            <a:ext cx="989044" cy="979715"/>
          </a:xfrm>
          <a:prstGeom prst="rect">
            <a:avLst/>
          </a:prstGeom>
        </p:spPr>
      </p:pic>
      <p:sp>
        <p:nvSpPr>
          <p:cNvPr id="11" name="Content Placeholder 3">
            <a:extLst>
              <a:ext uri="{FF2B5EF4-FFF2-40B4-BE49-F238E27FC236}">
                <a16:creationId xmlns:a16="http://schemas.microsoft.com/office/drawing/2014/main" xmlns="" id="{B2DC0284-1E94-46AF-AA89-BC9BC5F93766}"/>
              </a:ext>
            </a:extLst>
          </p:cNvPr>
          <p:cNvSpPr txBox="1">
            <a:spLocks/>
          </p:cNvSpPr>
          <p:nvPr/>
        </p:nvSpPr>
        <p:spPr>
          <a:xfrm>
            <a:off x="263352" y="1117092"/>
            <a:ext cx="11809312" cy="87174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pPr>
            <a:r>
              <a:rPr lang="en-GB" sz="2800" dirty="0"/>
              <a:t>Neglect &amp; Acts of Omission</a:t>
            </a:r>
            <a:br>
              <a:rPr lang="en-GB" sz="2800" dirty="0"/>
            </a:br>
            <a:r>
              <a:rPr lang="en-GB" sz="1600" dirty="0"/>
              <a:t> (Statutory guidance 14.7)</a:t>
            </a:r>
          </a:p>
        </p:txBody>
      </p:sp>
    </p:spTree>
    <p:extLst>
      <p:ext uri="{BB962C8B-B14F-4D97-AF65-F5344CB8AC3E}">
        <p14:creationId xmlns:p14="http://schemas.microsoft.com/office/powerpoint/2010/main" val="243146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F33CFD-9E59-47F7-8704-DA52CF499082}"/>
              </a:ext>
            </a:extLst>
          </p:cNvPr>
          <p:cNvSpPr>
            <a:spLocks noGrp="1"/>
          </p:cNvSpPr>
          <p:nvPr>
            <p:ph type="title"/>
          </p:nvPr>
        </p:nvSpPr>
        <p:spPr>
          <a:xfrm>
            <a:off x="1286932" y="1204109"/>
            <a:ext cx="10023398" cy="857894"/>
          </a:xfrm>
        </p:spPr>
        <p:txBody>
          <a:bodyPr>
            <a:normAutofit fontScale="90000"/>
          </a:bodyPr>
          <a:lstStyle/>
          <a:p>
            <a:r>
              <a:rPr lang="en-GB" sz="2400" b="1" dirty="0">
                <a:solidFill>
                  <a:srgbClr val="FFFFFF"/>
                </a:solidFill>
              </a:rPr>
              <a:t>Neglect &amp; Acts of Omission – new sub categories 19/20 for Section 42 Enquiries </a:t>
            </a:r>
            <a:r>
              <a:rPr lang="en-GB" sz="2200" dirty="0">
                <a:solidFill>
                  <a:srgbClr val="FFFFFF"/>
                </a:solidFill>
              </a:rPr>
              <a:t/>
            </a:r>
            <a:br>
              <a:rPr lang="en-GB" sz="2200" dirty="0">
                <a:solidFill>
                  <a:srgbClr val="FFFFFF"/>
                </a:solidFill>
              </a:rPr>
            </a:br>
            <a:endParaRPr lang="en-GB" sz="2200" dirty="0">
              <a:solidFill>
                <a:srgbClr val="FFFFFF"/>
              </a:solidFill>
            </a:endParaRPr>
          </a:p>
        </p:txBody>
      </p:sp>
      <p:sp>
        <p:nvSpPr>
          <p:cNvPr id="3" name="Content Placeholder 2">
            <a:extLst>
              <a:ext uri="{FF2B5EF4-FFF2-40B4-BE49-F238E27FC236}">
                <a16:creationId xmlns:a16="http://schemas.microsoft.com/office/drawing/2014/main" xmlns="" id="{E4FDC73E-A7BD-4148-A73C-464D101DD7A4}"/>
              </a:ext>
            </a:extLst>
          </p:cNvPr>
          <p:cNvSpPr>
            <a:spLocks noGrp="1"/>
          </p:cNvSpPr>
          <p:nvPr>
            <p:ph idx="1"/>
          </p:nvPr>
        </p:nvSpPr>
        <p:spPr>
          <a:xfrm>
            <a:off x="1286930" y="2559090"/>
            <a:ext cx="5132531" cy="3894246"/>
          </a:xfrm>
        </p:spPr>
        <p:txBody>
          <a:bodyPr>
            <a:noAutofit/>
          </a:bodyPr>
          <a:lstStyle/>
          <a:p>
            <a:pPr marL="0" indent="0">
              <a:buNone/>
            </a:pPr>
            <a:endParaRPr lang="en-GB" sz="2400" b="1" dirty="0"/>
          </a:p>
          <a:p>
            <a:r>
              <a:rPr lang="en-GB" sz="2400" b="1" dirty="0"/>
              <a:t>Carer not following care plan/ professional advice</a:t>
            </a:r>
          </a:p>
          <a:p>
            <a:r>
              <a:rPr lang="en-GB" sz="2400" b="1" dirty="0"/>
              <a:t>Carer Stress</a:t>
            </a:r>
          </a:p>
          <a:p>
            <a:r>
              <a:rPr lang="en-GB" sz="2400" b="1" dirty="0"/>
              <a:t>Provider not following care plan</a:t>
            </a:r>
          </a:p>
          <a:p>
            <a:r>
              <a:rPr lang="en-GB" sz="2400" b="1" dirty="0"/>
              <a:t>Medication error</a:t>
            </a:r>
          </a:p>
          <a:p>
            <a:r>
              <a:rPr lang="en-GB" sz="2400" b="1" dirty="0"/>
              <a:t>Missed visit/s</a:t>
            </a:r>
          </a:p>
          <a:p>
            <a:r>
              <a:rPr lang="en-GB" sz="2400" b="1" dirty="0"/>
              <a:t>Pressure Sores</a:t>
            </a:r>
          </a:p>
          <a:p>
            <a:r>
              <a:rPr lang="en-GB" sz="2400" b="1" dirty="0"/>
              <a:t>Other</a:t>
            </a:r>
          </a:p>
          <a:p>
            <a:endParaRPr lang="en-GB" sz="2400" dirty="0"/>
          </a:p>
          <a:p>
            <a:endParaRPr lang="en-GB" sz="2400" dirty="0"/>
          </a:p>
        </p:txBody>
      </p:sp>
      <p:sp>
        <p:nvSpPr>
          <p:cNvPr id="10" name="Arrow: Pentagon 9">
            <a:extLst>
              <a:ext uri="{FF2B5EF4-FFF2-40B4-BE49-F238E27FC236}">
                <a16:creationId xmlns:a16="http://schemas.microsoft.com/office/drawing/2014/main" xmlns="" id="{A23F1660-C843-435A-9C0D-54B51C437896}"/>
              </a:ext>
            </a:extLst>
          </p:cNvPr>
          <p:cNvSpPr/>
          <p:nvPr/>
        </p:nvSpPr>
        <p:spPr>
          <a:xfrm>
            <a:off x="252264" y="1204109"/>
            <a:ext cx="11233248" cy="150481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xmlns="" id="{61976437-C11A-4595-B718-0CA3D53B5A80}"/>
              </a:ext>
            </a:extLst>
          </p:cNvPr>
          <p:cNvSpPr txBox="1">
            <a:spLocks/>
          </p:cNvSpPr>
          <p:nvPr/>
        </p:nvSpPr>
        <p:spPr>
          <a:xfrm>
            <a:off x="407368" y="1754562"/>
            <a:ext cx="10902962" cy="857894"/>
          </a:xfr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2400" b="1" dirty="0">
                <a:solidFill>
                  <a:schemeClr val="accent5">
                    <a:lumMod val="50000"/>
                  </a:schemeClr>
                </a:solidFill>
              </a:rPr>
              <a:t>Neglect &amp; Acts of Omission – new sub categories for Section 42 Enquiries for 19/20 </a:t>
            </a:r>
            <a:r>
              <a:rPr lang="en-GB" sz="2400" dirty="0">
                <a:solidFill>
                  <a:schemeClr val="accent3">
                    <a:lumMod val="50000"/>
                  </a:schemeClr>
                </a:solidFill>
              </a:rPr>
              <a:t/>
            </a:r>
            <a:br>
              <a:rPr lang="en-GB" sz="2400" dirty="0">
                <a:solidFill>
                  <a:schemeClr val="accent3">
                    <a:lumMod val="50000"/>
                  </a:schemeClr>
                </a:solidFill>
              </a:rPr>
            </a:br>
            <a:endParaRPr lang="en-GB" sz="2400" dirty="0">
              <a:solidFill>
                <a:schemeClr val="accent3">
                  <a:lumMod val="50000"/>
                </a:schemeClr>
              </a:solidFill>
            </a:endParaRPr>
          </a:p>
        </p:txBody>
      </p:sp>
      <p:pic>
        <p:nvPicPr>
          <p:cNvPr id="13" name="Picture 12">
            <a:extLst>
              <a:ext uri="{FF2B5EF4-FFF2-40B4-BE49-F238E27FC236}">
                <a16:creationId xmlns:a16="http://schemas.microsoft.com/office/drawing/2014/main" xmlns="" id="{B71301AE-8B22-4CA8-A163-A80424A81521}"/>
              </a:ext>
            </a:extLst>
          </p:cNvPr>
          <p:cNvPicPr>
            <a:picLocks noChangeAspect="1"/>
          </p:cNvPicPr>
          <p:nvPr/>
        </p:nvPicPr>
        <p:blipFill>
          <a:blip r:embed="rId2"/>
          <a:stretch>
            <a:fillRect/>
          </a:stretch>
        </p:blipFill>
        <p:spPr>
          <a:xfrm>
            <a:off x="7423364" y="2996952"/>
            <a:ext cx="2880320" cy="3318680"/>
          </a:xfrm>
          <a:prstGeom prst="rect">
            <a:avLst/>
          </a:prstGeom>
        </p:spPr>
      </p:pic>
    </p:spTree>
    <p:extLst>
      <p:ext uri="{BB962C8B-B14F-4D97-AF65-F5344CB8AC3E}">
        <p14:creationId xmlns:p14="http://schemas.microsoft.com/office/powerpoint/2010/main" val="22804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llout: Right Arrow 2">
            <a:extLst>
              <a:ext uri="{FF2B5EF4-FFF2-40B4-BE49-F238E27FC236}">
                <a16:creationId xmlns:a16="http://schemas.microsoft.com/office/drawing/2014/main" xmlns="" id="{96B4F9DB-0AD4-4888-87BE-31A3CBBA4619}"/>
              </a:ext>
            </a:extLst>
          </p:cNvPr>
          <p:cNvSpPr/>
          <p:nvPr/>
        </p:nvSpPr>
        <p:spPr>
          <a:xfrm>
            <a:off x="484096" y="1162878"/>
            <a:ext cx="4710204" cy="5193472"/>
          </a:xfrm>
          <a:prstGeom prst="rightArrowCallout">
            <a:avLst>
              <a:gd name="adj1" fmla="val 7911"/>
              <a:gd name="adj2" fmla="val 9225"/>
              <a:gd name="adj3" fmla="val 17332"/>
              <a:gd name="adj4" fmla="val 64977"/>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dirty="0"/>
          </a:p>
        </p:txBody>
      </p:sp>
      <p:graphicFrame>
        <p:nvGraphicFramePr>
          <p:cNvPr id="5" name="Content Placeholder 2">
            <a:extLst>
              <a:ext uri="{FF2B5EF4-FFF2-40B4-BE49-F238E27FC236}">
                <a16:creationId xmlns:a16="http://schemas.microsoft.com/office/drawing/2014/main" xmlns="" id="{7F168405-5997-4740-94AC-2E25919ADB7A}"/>
              </a:ext>
            </a:extLst>
          </p:cNvPr>
          <p:cNvGraphicFramePr>
            <a:graphicFrameLocks noGrp="1"/>
          </p:cNvGraphicFramePr>
          <p:nvPr>
            <p:ph idx="1"/>
            <p:extLst>
              <p:ext uri="{D42A27DB-BD31-4B8C-83A1-F6EECF244321}">
                <p14:modId xmlns:p14="http://schemas.microsoft.com/office/powerpoint/2010/main" val="205855471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xmlns="" id="{EECE5B74-A0A7-42AB-B6EE-E4A3F47CA963}"/>
              </a:ext>
            </a:extLst>
          </p:cNvPr>
          <p:cNvSpPr txBox="1">
            <a:spLocks/>
          </p:cNvSpPr>
          <p:nvPr/>
        </p:nvSpPr>
        <p:spPr>
          <a:xfrm>
            <a:off x="551384" y="2987356"/>
            <a:ext cx="3096344" cy="1544516"/>
          </a:xfrm>
        </p:spPr>
        <p:txBody>
          <a:bodyP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a:solidFill>
                  <a:schemeClr val="bg1"/>
                </a:solidFill>
              </a:rPr>
              <a:t>Learning </a:t>
            </a:r>
          </a:p>
          <a:p>
            <a:pPr fontAlgn="auto">
              <a:spcAft>
                <a:spcPts val="0"/>
              </a:spcAft>
            </a:pPr>
            <a:r>
              <a:rPr lang="en-GB" dirty="0">
                <a:solidFill>
                  <a:schemeClr val="bg1"/>
                </a:solidFill>
              </a:rPr>
              <a:t>for </a:t>
            </a:r>
          </a:p>
          <a:p>
            <a:pPr fontAlgn="auto">
              <a:spcAft>
                <a:spcPts val="0"/>
              </a:spcAft>
            </a:pPr>
            <a:r>
              <a:rPr lang="en-GB" dirty="0">
                <a:solidFill>
                  <a:schemeClr val="bg1"/>
                </a:solidFill>
              </a:rPr>
              <a:t>providers</a:t>
            </a:r>
          </a:p>
        </p:txBody>
      </p:sp>
    </p:spTree>
    <p:extLst>
      <p:ext uri="{BB962C8B-B14F-4D97-AF65-F5344CB8AC3E}">
        <p14:creationId xmlns:p14="http://schemas.microsoft.com/office/powerpoint/2010/main" val="55464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E6382013-3053-4825-B5C9-B26821B6BC2A}"/>
              </a:ext>
            </a:extLst>
          </p:cNvPr>
          <p:cNvSpPr>
            <a:spLocks noGrp="1"/>
          </p:cNvSpPr>
          <p:nvPr>
            <p:ph type="title"/>
          </p:nvPr>
        </p:nvSpPr>
        <p:spPr>
          <a:xfrm>
            <a:off x="4223792" y="2708920"/>
            <a:ext cx="5293449" cy="2482515"/>
          </a:xfrm>
        </p:spPr>
        <p:txBody>
          <a:bodyPr vert="horz" lIns="91440" tIns="45720" rIns="91440" bIns="45720" rtlCol="0" anchor="ctr">
            <a:normAutofit/>
          </a:bodyPr>
          <a:lstStyle/>
          <a:p>
            <a:r>
              <a:rPr lang="en-US" sz="6000" kern="1200" dirty="0">
                <a:solidFill>
                  <a:schemeClr val="tx1"/>
                </a:solidFill>
                <a:latin typeface="+mj-lt"/>
                <a:ea typeface="+mj-ea"/>
                <a:cs typeface="+mj-cs"/>
              </a:rPr>
              <a:t>Any Questions?</a:t>
            </a:r>
          </a:p>
        </p:txBody>
      </p:sp>
      <p:pic>
        <p:nvPicPr>
          <p:cNvPr id="8" name="Graphic 7" descr="Questions">
            <a:extLst>
              <a:ext uri="{FF2B5EF4-FFF2-40B4-BE49-F238E27FC236}">
                <a16:creationId xmlns:a16="http://schemas.microsoft.com/office/drawing/2014/main" xmlns="" id="{67B74A49-EE21-426D-BFB7-0E3C59947A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971246" y="2976346"/>
            <a:ext cx="2108530" cy="2108530"/>
          </a:xfrm>
          <a:prstGeom prst="rect">
            <a:avLst/>
          </a:prstGeom>
        </p:spPr>
      </p:pic>
    </p:spTree>
    <p:extLst>
      <p:ext uri="{BB962C8B-B14F-4D97-AF65-F5344CB8AC3E}">
        <p14:creationId xmlns:p14="http://schemas.microsoft.com/office/powerpoint/2010/main" val="172077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23947-2251-461E-8FA4-64C4A547B17F}"/>
              </a:ext>
            </a:extLst>
          </p:cNvPr>
          <p:cNvSpPr>
            <a:spLocks noGrp="1"/>
          </p:cNvSpPr>
          <p:nvPr>
            <p:ph type="ctrTitle"/>
          </p:nvPr>
        </p:nvSpPr>
        <p:spPr>
          <a:xfrm>
            <a:off x="1524000" y="1627464"/>
            <a:ext cx="9144000" cy="2687842"/>
          </a:xfrm>
        </p:spPr>
        <p:txBody>
          <a:bodyPr>
            <a:normAutofit fontScale="90000"/>
          </a:bodyPr>
          <a:lstStyle/>
          <a:p>
            <a:r>
              <a:rPr lang="en-GB" sz="5300" b="1" dirty="0"/>
              <a:t>From DoLS to the </a:t>
            </a:r>
            <a:br>
              <a:rPr lang="en-GB" sz="5300" b="1" dirty="0"/>
            </a:br>
            <a:r>
              <a:rPr lang="en-GB" sz="5300" b="1" dirty="0"/>
              <a:t>Liberty Protection Safeguards</a:t>
            </a:r>
            <a:r>
              <a:rPr lang="en-GB" sz="4000" dirty="0"/>
              <a:t/>
            </a:r>
            <a:br>
              <a:rPr lang="en-GB" sz="4000" dirty="0"/>
            </a:br>
            <a:r>
              <a:rPr lang="en-GB" sz="4000" dirty="0"/>
              <a:t/>
            </a:r>
            <a:br>
              <a:rPr lang="en-GB" sz="4000" dirty="0"/>
            </a:br>
            <a:r>
              <a:rPr lang="en-GB" sz="4000" dirty="0"/>
              <a:t>BCP Safeguarding Adults Board</a:t>
            </a:r>
            <a:br>
              <a:rPr lang="en-GB" sz="4000" dirty="0"/>
            </a:br>
            <a:r>
              <a:rPr lang="en-GB" sz="4000" dirty="0"/>
              <a:t>Provider Event</a:t>
            </a:r>
          </a:p>
        </p:txBody>
      </p:sp>
      <p:sp>
        <p:nvSpPr>
          <p:cNvPr id="3" name="Subtitle 2">
            <a:extLst>
              <a:ext uri="{FF2B5EF4-FFF2-40B4-BE49-F238E27FC236}">
                <a16:creationId xmlns:a16="http://schemas.microsoft.com/office/drawing/2014/main" xmlns="" id="{08E6D300-C0AE-4461-A3B2-146D6F69706F}"/>
              </a:ext>
            </a:extLst>
          </p:cNvPr>
          <p:cNvSpPr>
            <a:spLocks noGrp="1"/>
          </p:cNvSpPr>
          <p:nvPr>
            <p:ph type="subTitle" idx="1"/>
          </p:nvPr>
        </p:nvSpPr>
        <p:spPr>
          <a:xfrm>
            <a:off x="1524000" y="4105378"/>
            <a:ext cx="9144000" cy="2024062"/>
          </a:xfrm>
        </p:spPr>
        <p:txBody>
          <a:bodyPr>
            <a:normAutofit/>
          </a:bodyPr>
          <a:lstStyle/>
          <a:p>
            <a:endParaRPr lang="en-GB" sz="2800" dirty="0"/>
          </a:p>
          <a:p>
            <a:r>
              <a:rPr lang="en-GB" sz="2200" dirty="0"/>
              <a:t>Esther Donald MCA Operational Manager</a:t>
            </a:r>
          </a:p>
          <a:p>
            <a:r>
              <a:rPr lang="en-GB" sz="2200" dirty="0"/>
              <a:t>and Sarah Webb, Head of Statutory Services</a:t>
            </a:r>
          </a:p>
          <a:p>
            <a:r>
              <a:rPr lang="en-GB" sz="2200" dirty="0"/>
              <a:t>BCP Council</a:t>
            </a:r>
          </a:p>
        </p:txBody>
      </p:sp>
      <p:pic>
        <p:nvPicPr>
          <p:cNvPr id="1026" name="Picture 2">
            <a:extLst>
              <a:ext uri="{FF2B5EF4-FFF2-40B4-BE49-F238E27FC236}">
                <a16:creationId xmlns:a16="http://schemas.microsoft.com/office/drawing/2014/main" xmlns="" id="{6CC60311-DABE-4F43-90E4-A13E3D047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 y="185738"/>
            <a:ext cx="1111745" cy="1281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258843D7-B571-4E13-88B5-3F2EF87C9619}"/>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558970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F81C6-86AB-46F2-A0BA-1EF1D989F83A}"/>
              </a:ext>
            </a:extLst>
          </p:cNvPr>
          <p:cNvSpPr>
            <a:spLocks noGrp="1"/>
          </p:cNvSpPr>
          <p:nvPr>
            <p:ph type="title"/>
          </p:nvPr>
        </p:nvSpPr>
        <p:spPr/>
        <p:txBody>
          <a:bodyPr/>
          <a:lstStyle/>
          <a:p>
            <a:pPr algn="ctr"/>
            <a:r>
              <a:rPr lang="en-GB" dirty="0"/>
              <a:t>DoLS to LPS presentation</a:t>
            </a:r>
          </a:p>
        </p:txBody>
      </p:sp>
      <p:sp>
        <p:nvSpPr>
          <p:cNvPr id="3" name="Content Placeholder 2">
            <a:extLst>
              <a:ext uri="{FF2B5EF4-FFF2-40B4-BE49-F238E27FC236}">
                <a16:creationId xmlns:a16="http://schemas.microsoft.com/office/drawing/2014/main" xmlns="" id="{F6F0C44C-B075-4E49-A6EE-A332BD87A926}"/>
              </a:ext>
            </a:extLst>
          </p:cNvPr>
          <p:cNvSpPr>
            <a:spLocks noGrp="1"/>
          </p:cNvSpPr>
          <p:nvPr>
            <p:ph idx="1"/>
          </p:nvPr>
        </p:nvSpPr>
        <p:spPr/>
        <p:txBody>
          <a:bodyPr>
            <a:normAutofit/>
          </a:bodyPr>
          <a:lstStyle/>
          <a:p>
            <a:endParaRPr lang="en-GB" sz="3600" dirty="0"/>
          </a:p>
          <a:p>
            <a:r>
              <a:rPr lang="en-GB" sz="3600" dirty="0"/>
              <a:t>Background to the change in legislation</a:t>
            </a:r>
          </a:p>
          <a:p>
            <a:r>
              <a:rPr lang="en-GB" sz="3600" dirty="0"/>
              <a:t>Over view of the differences between DoLS and Liberty Protection Safeguards (LPS)</a:t>
            </a:r>
          </a:p>
          <a:p>
            <a:r>
              <a:rPr lang="en-GB" sz="3600" dirty="0"/>
              <a:t>Information about what happens next</a:t>
            </a:r>
          </a:p>
        </p:txBody>
      </p:sp>
      <p:pic>
        <p:nvPicPr>
          <p:cNvPr id="4" name="Picture 12">
            <a:extLst>
              <a:ext uri="{FF2B5EF4-FFF2-40B4-BE49-F238E27FC236}">
                <a16:creationId xmlns:a16="http://schemas.microsoft.com/office/drawing/2014/main" xmlns="" id="{4F4AA4DD-ADC8-40C5-AA91-F8C1CE62C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084" y="5269741"/>
            <a:ext cx="1061431" cy="122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42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5E073-2597-4FA8-B4CE-03DE8115BD53}"/>
              </a:ext>
            </a:extLst>
          </p:cNvPr>
          <p:cNvSpPr>
            <a:spLocks noGrp="1"/>
          </p:cNvSpPr>
          <p:nvPr>
            <p:ph type="title"/>
          </p:nvPr>
        </p:nvSpPr>
        <p:spPr>
          <a:xfrm>
            <a:off x="695587" y="511713"/>
            <a:ext cx="10515600" cy="1325563"/>
          </a:xfrm>
        </p:spPr>
        <p:txBody>
          <a:bodyPr/>
          <a:lstStyle/>
          <a:p>
            <a:pPr algn="ctr"/>
            <a:r>
              <a:rPr lang="en-GB" b="1" dirty="0"/>
              <a:t>Background to the changes</a:t>
            </a:r>
          </a:p>
        </p:txBody>
      </p:sp>
      <p:sp>
        <p:nvSpPr>
          <p:cNvPr id="3" name="Content Placeholder 2">
            <a:extLst>
              <a:ext uri="{FF2B5EF4-FFF2-40B4-BE49-F238E27FC236}">
                <a16:creationId xmlns:a16="http://schemas.microsoft.com/office/drawing/2014/main" xmlns="" id="{CEED3D91-56D8-45FE-90F7-58667DEE1B99}"/>
              </a:ext>
            </a:extLst>
          </p:cNvPr>
          <p:cNvSpPr>
            <a:spLocks noGrp="1"/>
          </p:cNvSpPr>
          <p:nvPr>
            <p:ph idx="1"/>
          </p:nvPr>
        </p:nvSpPr>
        <p:spPr>
          <a:xfrm>
            <a:off x="838200" y="1816100"/>
            <a:ext cx="10515600" cy="4360863"/>
          </a:xfrm>
        </p:spPr>
        <p:txBody>
          <a:bodyPr>
            <a:normAutofit/>
          </a:bodyPr>
          <a:lstStyle/>
          <a:p>
            <a:pPr>
              <a:buClrTx/>
            </a:pPr>
            <a:endParaRPr lang="en-GB" sz="3200" dirty="0">
              <a:latin typeface="Calibri" panose="020F0502020204030204" pitchFamily="34" charset="0"/>
            </a:endParaRPr>
          </a:p>
          <a:p>
            <a:pPr>
              <a:buClrTx/>
            </a:pPr>
            <a:r>
              <a:rPr lang="en-GB" sz="3200" dirty="0">
                <a:latin typeface="Calibri" panose="020F0502020204030204" pitchFamily="34" charset="0"/>
              </a:rPr>
              <a:t>DoLS legislation introduced in 2009</a:t>
            </a:r>
          </a:p>
          <a:p>
            <a:pPr>
              <a:buClrTx/>
            </a:pPr>
            <a:r>
              <a:rPr lang="en-GB" sz="3200" dirty="0">
                <a:latin typeface="Calibri" panose="020F0502020204030204" pitchFamily="34" charset="0"/>
              </a:rPr>
              <a:t>In 2014, Supreme Court in Cheshire West judgment was published</a:t>
            </a:r>
          </a:p>
          <a:p>
            <a:pPr>
              <a:buClrTx/>
            </a:pPr>
            <a:r>
              <a:rPr lang="en-GB" sz="3200" dirty="0">
                <a:latin typeface="Calibri" panose="020F0502020204030204" pitchFamily="34" charset="0"/>
              </a:rPr>
              <a:t>Introduced what is known as the ‘acid test’</a:t>
            </a:r>
          </a:p>
          <a:p>
            <a:pPr>
              <a:buClrTx/>
            </a:pPr>
            <a:r>
              <a:rPr lang="en-GB" sz="3200" dirty="0">
                <a:latin typeface="Calibri" panose="020F0502020204030204" pitchFamily="34" charset="0"/>
              </a:rPr>
              <a:t>Lowered the threshold for who is deemed to be deprived of liberty</a:t>
            </a:r>
          </a:p>
          <a:p>
            <a:pPr marL="0" indent="0">
              <a:buClrTx/>
              <a:buNone/>
            </a:pPr>
            <a:endParaRPr lang="en-GB" dirty="0">
              <a:latin typeface="Calibri" panose="020F0502020204030204" pitchFamily="34" charset="0"/>
            </a:endParaRPr>
          </a:p>
          <a:p>
            <a:pPr>
              <a:buClrTx/>
            </a:pPr>
            <a:endParaRPr lang="en-GB" dirty="0"/>
          </a:p>
        </p:txBody>
      </p:sp>
      <p:pic>
        <p:nvPicPr>
          <p:cNvPr id="4" name="Picture 12">
            <a:extLst>
              <a:ext uri="{FF2B5EF4-FFF2-40B4-BE49-F238E27FC236}">
                <a16:creationId xmlns:a16="http://schemas.microsoft.com/office/drawing/2014/main" xmlns="" id="{75FF0537-F86E-4EC6-9687-8E79148CB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084" y="5269741"/>
            <a:ext cx="1061431" cy="122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3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9D2889-795F-45E7-AB04-C3C67938B30A}"/>
              </a:ext>
            </a:extLst>
          </p:cNvPr>
          <p:cNvSpPr>
            <a:spLocks noGrp="1"/>
          </p:cNvSpPr>
          <p:nvPr>
            <p:ph type="title"/>
          </p:nvPr>
        </p:nvSpPr>
        <p:spPr/>
        <p:txBody>
          <a:bodyPr/>
          <a:lstStyle/>
          <a:p>
            <a:pPr algn="ctr"/>
            <a:r>
              <a:rPr lang="en-GB" b="1" dirty="0"/>
              <a:t>Background to the changes</a:t>
            </a:r>
            <a:endParaRPr lang="en-GB" dirty="0"/>
          </a:p>
        </p:txBody>
      </p:sp>
      <p:sp>
        <p:nvSpPr>
          <p:cNvPr id="3" name="Content Placeholder 2">
            <a:extLst>
              <a:ext uri="{FF2B5EF4-FFF2-40B4-BE49-F238E27FC236}">
                <a16:creationId xmlns:a16="http://schemas.microsoft.com/office/drawing/2014/main" xmlns="" id="{15F09084-11BC-461F-9B9D-79D88839B12C}"/>
              </a:ext>
            </a:extLst>
          </p:cNvPr>
          <p:cNvSpPr>
            <a:spLocks noGrp="1"/>
          </p:cNvSpPr>
          <p:nvPr>
            <p:ph idx="1"/>
          </p:nvPr>
        </p:nvSpPr>
        <p:spPr/>
        <p:txBody>
          <a:bodyPr/>
          <a:lstStyle/>
          <a:p>
            <a:r>
              <a:rPr lang="en-GB" sz="3600" dirty="0">
                <a:latin typeface="Calibri" panose="020F0502020204030204" pitchFamily="34" charset="0"/>
              </a:rPr>
              <a:t>Criteria remains the same – a person who lacks capacity to consent to the arrangements for their care and treatment is subject to ‘continuous supervision and control and not free to leave’ (known as the Acid test).</a:t>
            </a:r>
          </a:p>
          <a:p>
            <a:r>
              <a:rPr lang="en-GB" sz="3600" dirty="0">
                <a:latin typeface="Calibri" panose="020F0502020204030204" pitchFamily="34" charset="0"/>
              </a:rPr>
              <a:t>LPS authorisation should be in place </a:t>
            </a:r>
            <a:r>
              <a:rPr lang="en-GB" sz="3600" b="1" u="sng" dirty="0">
                <a:latin typeface="Calibri" panose="020F0502020204030204" pitchFamily="34" charset="0"/>
              </a:rPr>
              <a:t>before</a:t>
            </a:r>
            <a:r>
              <a:rPr lang="en-GB" sz="3600" dirty="0">
                <a:latin typeface="Calibri" panose="020F0502020204030204" pitchFamily="34" charset="0"/>
              </a:rPr>
              <a:t> arrangements amounting to dol happen, unless ‘emergency’</a:t>
            </a:r>
          </a:p>
          <a:p>
            <a:endParaRPr lang="en-GB" dirty="0"/>
          </a:p>
        </p:txBody>
      </p:sp>
      <p:pic>
        <p:nvPicPr>
          <p:cNvPr id="4" name="Picture 12">
            <a:extLst>
              <a:ext uri="{FF2B5EF4-FFF2-40B4-BE49-F238E27FC236}">
                <a16:creationId xmlns:a16="http://schemas.microsoft.com/office/drawing/2014/main" xmlns="" id="{13228390-22EB-475E-AC16-BCFCBF5CC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084" y="5269741"/>
            <a:ext cx="1061431" cy="122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08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E1616-72E1-45F4-99FD-CFC6EA953ABF}"/>
              </a:ext>
            </a:extLst>
          </p:cNvPr>
          <p:cNvSpPr>
            <a:spLocks noGrp="1"/>
          </p:cNvSpPr>
          <p:nvPr>
            <p:ph type="title"/>
          </p:nvPr>
        </p:nvSpPr>
        <p:spPr/>
        <p:txBody>
          <a:bodyPr/>
          <a:lstStyle/>
          <a:p>
            <a:r>
              <a:rPr lang="en-GB" b="1" dirty="0"/>
              <a:t>MENTAL CAPACITY AMENDMENT ACT 2019</a:t>
            </a:r>
            <a:endParaRPr lang="en-GB" dirty="0"/>
          </a:p>
        </p:txBody>
      </p:sp>
      <p:sp>
        <p:nvSpPr>
          <p:cNvPr id="3" name="Content Placeholder 2">
            <a:extLst>
              <a:ext uri="{FF2B5EF4-FFF2-40B4-BE49-F238E27FC236}">
                <a16:creationId xmlns:a16="http://schemas.microsoft.com/office/drawing/2014/main" xmlns="" id="{58A46BBD-4F8D-4BC3-B81A-6C5401E3D8FE}"/>
              </a:ext>
            </a:extLst>
          </p:cNvPr>
          <p:cNvSpPr>
            <a:spLocks noGrp="1"/>
          </p:cNvSpPr>
          <p:nvPr>
            <p:ph idx="1"/>
          </p:nvPr>
        </p:nvSpPr>
        <p:spPr/>
        <p:txBody>
          <a:bodyPr>
            <a:normAutofit lnSpcReduction="10000"/>
          </a:bodyPr>
          <a:lstStyle/>
          <a:p>
            <a:pPr>
              <a:buClrTx/>
            </a:pPr>
            <a:endParaRPr lang="en-GB" sz="3000" dirty="0">
              <a:latin typeface="Calibri" panose="020F0502020204030204" pitchFamily="34" charset="0"/>
            </a:endParaRPr>
          </a:p>
          <a:p>
            <a:pPr>
              <a:buClrTx/>
            </a:pPr>
            <a:r>
              <a:rPr lang="en-GB" sz="3000" dirty="0">
                <a:latin typeface="Calibri" panose="020F0502020204030204" pitchFamily="34" charset="0"/>
              </a:rPr>
              <a:t>Legislation to replace DoLS with Liberty Protection Safeguards (LPS) received Royal Assent on 16</a:t>
            </a:r>
            <a:r>
              <a:rPr lang="en-GB" sz="3000" baseline="30000" dirty="0">
                <a:latin typeface="Calibri" panose="020F0502020204030204" pitchFamily="34" charset="0"/>
              </a:rPr>
              <a:t>th</a:t>
            </a:r>
            <a:r>
              <a:rPr lang="en-GB" sz="3000" dirty="0">
                <a:latin typeface="Calibri" panose="020F0502020204030204" pitchFamily="34" charset="0"/>
              </a:rPr>
              <a:t> May 2019.</a:t>
            </a:r>
          </a:p>
          <a:p>
            <a:pPr>
              <a:buClrTx/>
            </a:pPr>
            <a:r>
              <a:rPr lang="en-GB" sz="3000" dirty="0">
                <a:latin typeface="Calibri" panose="020F0502020204030204" pitchFamily="34" charset="0"/>
              </a:rPr>
              <a:t>Expected implementation in 2020.</a:t>
            </a:r>
          </a:p>
          <a:p>
            <a:pPr>
              <a:buClrTx/>
            </a:pPr>
            <a:r>
              <a:rPr lang="en-GB" sz="3000" dirty="0">
                <a:latin typeface="Calibri" panose="020F0502020204030204" pitchFamily="34" charset="0"/>
              </a:rPr>
              <a:t>DoLS may run alongside LPS for 1 year to ‘ease’ the transition of existing case </a:t>
            </a:r>
          </a:p>
          <a:p>
            <a:pPr>
              <a:buClrTx/>
            </a:pPr>
            <a:r>
              <a:rPr lang="en-GB" sz="3000" dirty="0">
                <a:latin typeface="Calibri" panose="020F0502020204030204" pitchFamily="34" charset="0"/>
              </a:rPr>
              <a:t>Limited information available of how this will look in practice.</a:t>
            </a:r>
          </a:p>
          <a:p>
            <a:pPr>
              <a:buClrTx/>
            </a:pPr>
            <a:r>
              <a:rPr lang="en-GB" sz="3000" dirty="0">
                <a:latin typeface="Calibri" panose="020F0502020204030204" pitchFamily="34" charset="0"/>
              </a:rPr>
              <a:t>Regulations and Code of Practice will answer a lot of questions and expected to be published in draft February 2020. </a:t>
            </a:r>
            <a:r>
              <a:rPr lang="en-GB" sz="3000" dirty="0"/>
              <a:t> </a:t>
            </a:r>
          </a:p>
          <a:p>
            <a:endParaRPr lang="en-GB" dirty="0"/>
          </a:p>
        </p:txBody>
      </p:sp>
      <p:pic>
        <p:nvPicPr>
          <p:cNvPr id="4" name="Picture 12">
            <a:extLst>
              <a:ext uri="{FF2B5EF4-FFF2-40B4-BE49-F238E27FC236}">
                <a16:creationId xmlns:a16="http://schemas.microsoft.com/office/drawing/2014/main" xmlns="" id="{3FC4F2D1-A7E0-4B6F-BAF5-FB32726C96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3084" y="5269741"/>
            <a:ext cx="1061431" cy="122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08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124041"/>
          </a:xfrm>
        </p:spPr>
        <p:txBody>
          <a:bodyPr>
            <a:normAutofit/>
          </a:bodyPr>
          <a:lstStyle/>
          <a:p>
            <a:pPr algn="ctr"/>
            <a:r>
              <a:rPr lang="en-GB" sz="4800" b="1" dirty="0"/>
              <a:t>Age</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779477" y="1967339"/>
          <a:ext cx="10515600" cy="21571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233363">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1517060">
                <a:tc>
                  <a:txBody>
                    <a:bodyPr/>
                    <a:lstStyle/>
                    <a:p>
                      <a:r>
                        <a:rPr lang="en-GB" sz="3600" dirty="0">
                          <a:solidFill>
                            <a:schemeClr val="tx1"/>
                          </a:solidFill>
                        </a:rPr>
                        <a:t>18+</a:t>
                      </a:r>
                    </a:p>
                    <a:p>
                      <a:endParaRPr lang="en-GB" sz="3600" dirty="0">
                        <a:solidFill>
                          <a:schemeClr val="tx1"/>
                        </a:solidFill>
                      </a:endParaRPr>
                    </a:p>
                  </a:txBody>
                  <a:tcPr/>
                </a:tc>
                <a:tc>
                  <a:txBody>
                    <a:bodyPr/>
                    <a:lstStyle/>
                    <a:p>
                      <a:r>
                        <a:rPr lang="en-GB" sz="3600" dirty="0">
                          <a:solidFill>
                            <a:schemeClr val="tx1"/>
                          </a:solidFill>
                        </a:rPr>
                        <a:t>16+</a:t>
                      </a:r>
                    </a:p>
                  </a:txBody>
                  <a:tcPr/>
                </a:tc>
                <a:tc>
                  <a:txBody>
                    <a:bodyPr/>
                    <a:lstStyle/>
                    <a:p>
                      <a:pPr marL="457200" indent="-457200">
                        <a:buFont typeface="Arial" panose="020B0604020202020204" pitchFamily="34" charset="0"/>
                        <a:buChar char="•"/>
                      </a:pPr>
                      <a:r>
                        <a:rPr lang="en-GB" sz="3200" dirty="0">
                          <a:solidFill>
                            <a:schemeClr val="tx1"/>
                          </a:solidFill>
                        </a:rPr>
                        <a:t>?numbers</a:t>
                      </a:r>
                    </a:p>
                    <a:p>
                      <a:endParaRPr lang="en-GB" sz="3600" dirty="0">
                        <a:solidFill>
                          <a:schemeClr val="tx1"/>
                        </a:solidFill>
                      </a:endParaRP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55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xmlns="" id="{6832B5A2-1E33-404C-9DC1-EB6F247BCCBB}"/>
              </a:ext>
            </a:extLst>
          </p:cNvPr>
          <p:cNvSpPr txBox="1">
            <a:spLocks/>
          </p:cNvSpPr>
          <p:nvPr/>
        </p:nvSpPr>
        <p:spPr>
          <a:xfrm>
            <a:off x="4943872" y="1315877"/>
            <a:ext cx="2304256" cy="91607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GB" sz="2800" dirty="0"/>
              <a:t>Our Mission</a:t>
            </a:r>
          </a:p>
          <a:p>
            <a:pPr fontAlgn="auto">
              <a:spcAft>
                <a:spcPts val="0"/>
              </a:spcAft>
            </a:pPr>
            <a:endParaRPr lang="en-GB" sz="2800" dirty="0"/>
          </a:p>
        </p:txBody>
      </p:sp>
      <p:sp>
        <p:nvSpPr>
          <p:cNvPr id="2" name="Rectangle 1">
            <a:extLst>
              <a:ext uri="{FF2B5EF4-FFF2-40B4-BE49-F238E27FC236}">
                <a16:creationId xmlns:a16="http://schemas.microsoft.com/office/drawing/2014/main" xmlns="" id="{E4CFC077-DA10-494C-8E60-D5C630325951}"/>
              </a:ext>
            </a:extLst>
          </p:cNvPr>
          <p:cNvSpPr/>
          <p:nvPr/>
        </p:nvSpPr>
        <p:spPr>
          <a:xfrm>
            <a:off x="1199456" y="2263947"/>
            <a:ext cx="8928992" cy="2597827"/>
          </a:xfrm>
          <a:prstGeom prst="rect">
            <a:avLst/>
          </a:prstGeom>
        </p:spPr>
        <p:txBody>
          <a:bodyPr wrap="square">
            <a:spAutoFit/>
          </a:bodyPr>
          <a:lstStyle/>
          <a:p>
            <a:pPr marL="0" indent="0">
              <a:lnSpc>
                <a:spcPct val="150000"/>
              </a:lnSpc>
              <a:buNone/>
            </a:pPr>
            <a:r>
              <a:rPr lang="en-GB" sz="2800" i="1" dirty="0">
                <a:ln w="0"/>
                <a:solidFill>
                  <a:srgbClr val="3A2050"/>
                </a:solidFill>
                <a:effectLst>
                  <a:outerShdw blurRad="38100" dist="25400" dir="5400000" algn="ctr" rotWithShape="0">
                    <a:srgbClr val="6E747A">
                      <a:alpha val="43000"/>
                    </a:srgbClr>
                  </a:outerShdw>
                </a:effectLst>
              </a:rPr>
              <a:t>The Board exists to protect adults at risk from abuse, significant harm or neglect. </a:t>
            </a:r>
          </a:p>
          <a:p>
            <a:pPr marL="0" indent="0">
              <a:lnSpc>
                <a:spcPct val="150000"/>
              </a:lnSpc>
              <a:buNone/>
            </a:pPr>
            <a:r>
              <a:rPr lang="en-GB" sz="2800" i="1" dirty="0">
                <a:ln w="0"/>
                <a:solidFill>
                  <a:srgbClr val="3A2050"/>
                </a:solidFill>
                <a:effectLst>
                  <a:outerShdw blurRad="38100" dist="25400" dir="5400000" algn="ctr" rotWithShape="0">
                    <a:srgbClr val="6E747A">
                      <a:alpha val="43000"/>
                    </a:srgbClr>
                  </a:outerShdw>
                </a:effectLst>
              </a:rPr>
              <a:t>We will achieve this through strategic leadership and collective accountability</a:t>
            </a:r>
          </a:p>
        </p:txBody>
      </p:sp>
      <p:pic>
        <p:nvPicPr>
          <p:cNvPr id="11" name="Picture 2">
            <a:extLst>
              <a:ext uri="{FF2B5EF4-FFF2-40B4-BE49-F238E27FC236}">
                <a16:creationId xmlns:a16="http://schemas.microsoft.com/office/drawing/2014/main" xmlns="" id="{996A3DEF-E5A2-4491-8BFF-0914E5959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48" y="4797152"/>
            <a:ext cx="5680359" cy="1959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7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Environment</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1542121"/>
          <a:ext cx="10515600" cy="481141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595905">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4171334">
                <a:tc>
                  <a:txBody>
                    <a:bodyPr/>
                    <a:lstStyle/>
                    <a:p>
                      <a:endParaRPr lang="en-GB" sz="3200" dirty="0">
                        <a:solidFill>
                          <a:schemeClr val="tx1"/>
                        </a:solidFill>
                      </a:endParaRPr>
                    </a:p>
                    <a:p>
                      <a:r>
                        <a:rPr lang="en-GB" sz="3200" dirty="0">
                          <a:solidFill>
                            <a:schemeClr val="tx1"/>
                          </a:solidFill>
                        </a:rPr>
                        <a:t>Care Homes and hospitals</a:t>
                      </a:r>
                    </a:p>
                    <a:p>
                      <a:endParaRPr lang="en-GB" sz="3200" dirty="0">
                        <a:solidFill>
                          <a:schemeClr val="tx1"/>
                        </a:solidFill>
                      </a:endParaRPr>
                    </a:p>
                  </a:txBody>
                  <a:tcPr/>
                </a:tc>
                <a:tc>
                  <a:txBody>
                    <a:bodyPr/>
                    <a:lstStyle/>
                    <a:p>
                      <a:endParaRPr lang="en-GB" sz="3200" dirty="0">
                        <a:solidFill>
                          <a:schemeClr val="tx1"/>
                        </a:solidFill>
                      </a:endParaRPr>
                    </a:p>
                    <a:p>
                      <a:r>
                        <a:rPr lang="en-GB" sz="3200" dirty="0">
                          <a:solidFill>
                            <a:schemeClr val="tx1"/>
                          </a:solidFill>
                        </a:rPr>
                        <a:t>Anywhere</a:t>
                      </a:r>
                    </a:p>
                  </a:txBody>
                  <a:tcPr/>
                </a:tc>
                <a:tc>
                  <a:txBody>
                    <a:bodyPr/>
                    <a:lstStyle/>
                    <a:p>
                      <a:endParaRPr lang="en-GB" sz="3200" dirty="0">
                        <a:solidFill>
                          <a:schemeClr val="tx1"/>
                        </a:solidFill>
                      </a:endParaRPr>
                    </a:p>
                    <a:p>
                      <a:pPr marL="457200" indent="-457200">
                        <a:buFont typeface="Arial" panose="020B0604020202020204" pitchFamily="34" charset="0"/>
                        <a:buChar char="•"/>
                      </a:pPr>
                      <a:r>
                        <a:rPr lang="en-GB" sz="2800" dirty="0">
                          <a:solidFill>
                            <a:schemeClr val="tx1"/>
                          </a:solidFill>
                        </a:rPr>
                        <a:t>Can be used in any setting e.g. supported living, and domestic settings, residential schools</a:t>
                      </a:r>
                    </a:p>
                    <a:p>
                      <a:pPr marL="457200" indent="-457200">
                        <a:buFont typeface="Arial" panose="020B0604020202020204" pitchFamily="34" charset="0"/>
                        <a:buChar char="•"/>
                      </a:pPr>
                      <a:r>
                        <a:rPr lang="en-GB" sz="2800" dirty="0">
                          <a:solidFill>
                            <a:schemeClr val="tx1"/>
                          </a:solidFill>
                        </a:rPr>
                        <a:t>? Numbers?</a:t>
                      </a:r>
                    </a:p>
                    <a:p>
                      <a:endParaRPr lang="en-GB" sz="3200" dirty="0">
                        <a:solidFill>
                          <a:schemeClr val="tx1"/>
                        </a:solidFill>
                      </a:endParaRP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0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Authorising body</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718930" y="1489337"/>
          <a:ext cx="10515600" cy="520815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622784">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4568079">
                <a:tc>
                  <a:txBody>
                    <a:bodyPr/>
                    <a:lstStyle/>
                    <a:p>
                      <a:endParaRPr lang="en-GB" sz="3200" dirty="0">
                        <a:solidFill>
                          <a:schemeClr val="tx1"/>
                        </a:solidFill>
                      </a:endParaRPr>
                    </a:p>
                    <a:p>
                      <a:r>
                        <a:rPr lang="en-GB" sz="3200" dirty="0">
                          <a:solidFill>
                            <a:schemeClr val="tx1"/>
                          </a:solidFill>
                        </a:rPr>
                        <a:t>‘Supervisory Body’ – Local Authorities</a:t>
                      </a:r>
                    </a:p>
                    <a:p>
                      <a:endParaRPr lang="en-GB" sz="3200" dirty="0">
                        <a:solidFill>
                          <a:schemeClr val="tx1"/>
                        </a:solidFill>
                      </a:endParaRPr>
                    </a:p>
                  </a:txBody>
                  <a:tcPr/>
                </a:tc>
                <a:tc>
                  <a:txBody>
                    <a:bodyPr/>
                    <a:lstStyle/>
                    <a:p>
                      <a:endParaRPr lang="en-GB" sz="3200" dirty="0">
                        <a:solidFill>
                          <a:schemeClr val="tx1"/>
                        </a:solidFill>
                      </a:endParaRPr>
                    </a:p>
                    <a:p>
                      <a:r>
                        <a:rPr lang="en-GB" sz="3200" dirty="0">
                          <a:solidFill>
                            <a:schemeClr val="tx1"/>
                          </a:solidFill>
                        </a:rPr>
                        <a:t>‘Responsible Body’ – Commissioner or funder of care</a:t>
                      </a:r>
                    </a:p>
                  </a:txBody>
                  <a:tcPr/>
                </a:tc>
                <a:tc>
                  <a:txBody>
                    <a:bodyPr/>
                    <a:lstStyle/>
                    <a:p>
                      <a:endParaRPr lang="en-GB" sz="3000" dirty="0">
                        <a:solidFill>
                          <a:schemeClr val="tx1"/>
                        </a:solidFill>
                      </a:endParaRPr>
                    </a:p>
                    <a:p>
                      <a:pPr marL="457200" indent="-457200">
                        <a:buFont typeface="Arial" panose="020B0604020202020204" pitchFamily="34" charset="0"/>
                        <a:buChar char="•"/>
                      </a:pPr>
                      <a:r>
                        <a:rPr lang="en-GB" sz="3000" dirty="0">
                          <a:solidFill>
                            <a:schemeClr val="tx1"/>
                          </a:solidFill>
                        </a:rPr>
                        <a:t>Hospital Manager for NHS hospitals</a:t>
                      </a:r>
                    </a:p>
                    <a:p>
                      <a:pPr marL="457200" indent="-457200">
                        <a:buFont typeface="Arial" panose="020B0604020202020204" pitchFamily="34" charset="0"/>
                        <a:buChar char="•"/>
                      </a:pPr>
                      <a:r>
                        <a:rPr lang="en-GB" sz="3000" dirty="0">
                          <a:solidFill>
                            <a:schemeClr val="tx1"/>
                          </a:solidFill>
                        </a:rPr>
                        <a:t>CCG for mainly NHS CHC arrangements</a:t>
                      </a:r>
                    </a:p>
                    <a:p>
                      <a:pPr marL="457200" indent="-457200">
                        <a:buFont typeface="Arial" panose="020B0604020202020204" pitchFamily="34" charset="0"/>
                        <a:buChar char="•"/>
                      </a:pPr>
                      <a:r>
                        <a:rPr lang="en-GB" sz="3000" dirty="0">
                          <a:solidFill>
                            <a:schemeClr val="tx1"/>
                          </a:solidFill>
                        </a:rPr>
                        <a:t>LA for everyone else, including private hospitals</a:t>
                      </a:r>
                      <a:endParaRPr lang="en-GB" sz="3200" dirty="0">
                        <a:solidFill>
                          <a:schemeClr val="tx1"/>
                        </a:solidFill>
                      </a:endParaRP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367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6"/>
            <a:ext cx="8812237" cy="1069392"/>
          </a:xfrm>
        </p:spPr>
        <p:txBody>
          <a:bodyPr>
            <a:normAutofit/>
          </a:bodyPr>
          <a:lstStyle/>
          <a:p>
            <a:pPr algn="ctr"/>
            <a:r>
              <a:rPr lang="en-GB" sz="5400" b="1" dirty="0"/>
              <a:t>ASSESSORS</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1301750"/>
          <a:ext cx="10515600" cy="54254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Minimum of two assessors:</a:t>
                      </a:r>
                    </a:p>
                    <a:p>
                      <a:pPr marL="457200" indent="-457200">
                        <a:buFont typeface="Arial" panose="020B0604020202020204" pitchFamily="34" charset="0"/>
                        <a:buChar char="•"/>
                      </a:pPr>
                      <a:r>
                        <a:rPr lang="en-GB" sz="2800" dirty="0">
                          <a:solidFill>
                            <a:schemeClr val="tx1"/>
                          </a:solidFill>
                        </a:rPr>
                        <a:t>Specially trained Doctor</a:t>
                      </a:r>
                    </a:p>
                    <a:p>
                      <a:pPr marL="457200" indent="-457200">
                        <a:buFont typeface="Arial" panose="020B0604020202020204" pitchFamily="34" charset="0"/>
                        <a:buChar char="•"/>
                      </a:pPr>
                      <a:r>
                        <a:rPr lang="en-GB" sz="2800" dirty="0">
                          <a:solidFill>
                            <a:schemeClr val="tx1"/>
                          </a:solidFill>
                        </a:rPr>
                        <a:t>Best Interest Assessor (BIA)</a:t>
                      </a:r>
                    </a:p>
                    <a:p>
                      <a:endParaRPr lang="en-GB" sz="2800" dirty="0">
                        <a:solidFill>
                          <a:schemeClr val="tx1"/>
                        </a:solidFill>
                      </a:endParaRPr>
                    </a:p>
                  </a:txBody>
                  <a:tcPr/>
                </a:tc>
                <a:tc>
                  <a:txBody>
                    <a:bodyPr/>
                    <a:lstStyle/>
                    <a:p>
                      <a:r>
                        <a:rPr lang="en-GB" sz="2800" dirty="0">
                          <a:solidFill>
                            <a:schemeClr val="tx1"/>
                          </a:solidFill>
                        </a:rPr>
                        <a:t>Majority of assessments can be undertaken by any member of staff of NHS Trust, CCG, Health Board or LA. Care homes to choose assessors but mustn’t have a prescribed connection to the home.</a:t>
                      </a:r>
                    </a:p>
                  </a:txBody>
                  <a:tcPr/>
                </a:tc>
                <a:tc>
                  <a:txBody>
                    <a:bodyPr/>
                    <a:lstStyle/>
                    <a:p>
                      <a:r>
                        <a:rPr lang="en-GB" sz="2800" dirty="0">
                          <a:solidFill>
                            <a:schemeClr val="tx1"/>
                          </a:solidFill>
                        </a:rPr>
                        <a:t>This will follow in guidance, but mental capacity and mental disorder assessments </a:t>
                      </a:r>
                      <a:r>
                        <a:rPr lang="en-GB" sz="2800" b="1" dirty="0">
                          <a:solidFill>
                            <a:schemeClr val="tx1"/>
                          </a:solidFill>
                        </a:rPr>
                        <a:t>must be completed by a registered professional. </a:t>
                      </a:r>
                      <a:endParaRPr lang="en-GB" sz="2800" dirty="0">
                        <a:solidFill>
                          <a:schemeClr val="tx1"/>
                        </a:solidFill>
                      </a:endParaRP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758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ASSESSORS</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732183" y="1690688"/>
          <a:ext cx="10515600" cy="4891888"/>
        </p:xfrm>
        <a:graphic>
          <a:graphicData uri="http://schemas.openxmlformats.org/drawingml/2006/table">
            <a:tbl>
              <a:tblPr firstRow="1" bandRow="1">
                <a:tableStyleId>{5C22544A-7EE6-4342-B048-85BDC9FD1C3A}</a:tableStyleId>
              </a:tblPr>
              <a:tblGrid>
                <a:gridCol w="2713382">
                  <a:extLst>
                    <a:ext uri="{9D8B030D-6E8A-4147-A177-3AD203B41FA5}">
                      <a16:colId xmlns:a16="http://schemas.microsoft.com/office/drawing/2014/main" xmlns="" val="3802082426"/>
                    </a:ext>
                  </a:extLst>
                </a:gridCol>
                <a:gridCol w="3034748">
                  <a:extLst>
                    <a:ext uri="{9D8B030D-6E8A-4147-A177-3AD203B41FA5}">
                      <a16:colId xmlns:a16="http://schemas.microsoft.com/office/drawing/2014/main" xmlns="" val="1826912562"/>
                    </a:ext>
                  </a:extLst>
                </a:gridCol>
                <a:gridCol w="4767470">
                  <a:extLst>
                    <a:ext uri="{9D8B030D-6E8A-4147-A177-3AD203B41FA5}">
                      <a16:colId xmlns:a16="http://schemas.microsoft.com/office/drawing/2014/main" xmlns="" val="735362659"/>
                    </a:ext>
                  </a:extLst>
                </a:gridCol>
              </a:tblGrid>
              <a:tr h="550379">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4251808">
                <a:tc>
                  <a:txBody>
                    <a:bodyPr/>
                    <a:lstStyle/>
                    <a:p>
                      <a:r>
                        <a:rPr lang="en-GB" sz="2800" dirty="0">
                          <a:solidFill>
                            <a:schemeClr val="tx1"/>
                          </a:solidFill>
                        </a:rPr>
                        <a:t>Best Interest Assessor</a:t>
                      </a:r>
                    </a:p>
                  </a:txBody>
                  <a:tcPr/>
                </a:tc>
                <a:tc>
                  <a:txBody>
                    <a:bodyPr/>
                    <a:lstStyle/>
                    <a:p>
                      <a:r>
                        <a:rPr lang="en-GB" sz="2800" dirty="0">
                          <a:solidFill>
                            <a:schemeClr val="tx1"/>
                          </a:solidFill>
                        </a:rPr>
                        <a:t>Approved Mental Capacity Professional</a:t>
                      </a:r>
                    </a:p>
                    <a:p>
                      <a:r>
                        <a:rPr lang="en-GB" sz="2800" dirty="0">
                          <a:solidFill>
                            <a:schemeClr val="tx1"/>
                          </a:solidFill>
                        </a:rPr>
                        <a:t>(AMCP)</a:t>
                      </a:r>
                    </a:p>
                    <a:p>
                      <a:endParaRPr lang="en-GB" sz="2800" dirty="0">
                        <a:solidFill>
                          <a:schemeClr val="tx1"/>
                        </a:solidFill>
                      </a:endParaRPr>
                    </a:p>
                  </a:txBody>
                  <a:tcPr/>
                </a:tc>
                <a:tc>
                  <a:txBody>
                    <a:bodyPr/>
                    <a:lstStyle/>
                    <a:p>
                      <a:pPr marL="457200" indent="-457200">
                        <a:buFont typeface="Arial" panose="020B0604020202020204" pitchFamily="34" charset="0"/>
                        <a:buChar char="•"/>
                      </a:pPr>
                      <a:r>
                        <a:rPr lang="en-GB" sz="2600" dirty="0">
                          <a:solidFill>
                            <a:schemeClr val="tx1"/>
                          </a:solidFill>
                        </a:rPr>
                        <a:t>Likely to be conversion from BIA</a:t>
                      </a:r>
                    </a:p>
                    <a:p>
                      <a:pPr marL="457200" indent="-457200">
                        <a:buFont typeface="Arial" panose="020B0604020202020204" pitchFamily="34" charset="0"/>
                        <a:buChar char="•"/>
                      </a:pPr>
                      <a:r>
                        <a:rPr lang="en-GB" sz="2600" b="0" dirty="0">
                          <a:solidFill>
                            <a:schemeClr val="tx1"/>
                          </a:solidFill>
                        </a:rPr>
                        <a:t>LA must ensure </a:t>
                      </a:r>
                      <a:r>
                        <a:rPr lang="en-GB" sz="2600" b="0" u="none" dirty="0">
                          <a:solidFill>
                            <a:schemeClr val="tx1"/>
                          </a:solidFill>
                        </a:rPr>
                        <a:t>sufficient</a:t>
                      </a:r>
                      <a:r>
                        <a:rPr lang="en-GB" sz="2600" b="0" dirty="0">
                          <a:solidFill>
                            <a:schemeClr val="tx1"/>
                          </a:solidFill>
                        </a:rPr>
                        <a:t> AMCPs available (not employ)</a:t>
                      </a:r>
                    </a:p>
                    <a:p>
                      <a:pPr marL="457200" indent="-457200">
                        <a:buFont typeface="Arial" panose="020B0604020202020204" pitchFamily="34" charset="0"/>
                        <a:buChar char="•"/>
                      </a:pPr>
                      <a:r>
                        <a:rPr lang="en-GB" sz="2600" dirty="0">
                          <a:solidFill>
                            <a:schemeClr val="tx1"/>
                          </a:solidFill>
                        </a:rPr>
                        <a:t>Must be involved in certain circumstances (objection) and can be involved in others</a:t>
                      </a:r>
                    </a:p>
                    <a:p>
                      <a:pPr marL="457200" indent="-457200">
                        <a:buFont typeface="Arial" panose="020B0604020202020204" pitchFamily="34" charset="0"/>
                        <a:buChar char="•"/>
                      </a:pPr>
                      <a:r>
                        <a:rPr lang="en-GB" sz="2600" dirty="0">
                          <a:solidFill>
                            <a:schemeClr val="tx1"/>
                          </a:solidFill>
                        </a:rPr>
                        <a:t>Reviews the information, and authorises. May consult with person and others</a:t>
                      </a:r>
                      <a:endParaRPr lang="en-GB" sz="2800" dirty="0">
                        <a:solidFill>
                          <a:schemeClr val="tx1"/>
                        </a:solidFill>
                      </a:endParaRP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80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10515600" cy="936625"/>
          </a:xfrm>
        </p:spPr>
        <p:txBody>
          <a:bodyPr>
            <a:normAutofit/>
          </a:bodyPr>
          <a:lstStyle/>
          <a:p>
            <a:pPr algn="ctr"/>
            <a:r>
              <a:rPr lang="en-GB" sz="5400" b="1" dirty="0"/>
              <a:t>  </a:t>
            </a:r>
            <a:r>
              <a:rPr lang="en-GB" sz="4800" b="1" dirty="0"/>
              <a:t>ASSESSMENTS / EVIDENCE</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1301750"/>
          <a:ext cx="10515600" cy="5486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611583">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4688803">
                <a:tc>
                  <a:txBody>
                    <a:bodyPr/>
                    <a:lstStyle/>
                    <a:p>
                      <a:pPr marL="457200" indent="-457200">
                        <a:buFont typeface="Arial" panose="020B0604020202020204" pitchFamily="34" charset="0"/>
                        <a:buChar char="•"/>
                      </a:pPr>
                      <a:r>
                        <a:rPr lang="en-GB" sz="2800" dirty="0">
                          <a:solidFill>
                            <a:schemeClr val="tx1"/>
                          </a:solidFill>
                        </a:rPr>
                        <a:t>Old assessments can be reused in certain circumstances but Best Interest Assessment usually undertaken every time </a:t>
                      </a:r>
                    </a:p>
                    <a:p>
                      <a:endParaRPr lang="en-GB" sz="2800" dirty="0">
                        <a:solidFill>
                          <a:schemeClr val="tx1"/>
                        </a:solidFill>
                      </a:endParaRPr>
                    </a:p>
                  </a:txBody>
                  <a:tcPr/>
                </a:tc>
                <a:tc>
                  <a:txBody>
                    <a:bodyPr/>
                    <a:lstStyle/>
                    <a:p>
                      <a:pPr marL="457200" indent="-457200">
                        <a:buFont typeface="Arial" panose="020B0604020202020204" pitchFamily="34" charset="0"/>
                        <a:buChar char="•"/>
                      </a:pPr>
                      <a:r>
                        <a:rPr lang="en-GB" sz="2600" dirty="0">
                          <a:solidFill>
                            <a:schemeClr val="tx1"/>
                          </a:solidFill>
                        </a:rPr>
                        <a:t>Some assessments /evidence can be reused if still applicable  - e.g. mental disorder, MCA</a:t>
                      </a:r>
                    </a:p>
                    <a:p>
                      <a:pPr marL="457200" indent="-457200">
                        <a:buFont typeface="Arial" panose="020B0604020202020204" pitchFamily="34" charset="0"/>
                        <a:buChar char="•"/>
                      </a:pPr>
                      <a:r>
                        <a:rPr lang="en-GB" sz="2600" dirty="0">
                          <a:solidFill>
                            <a:schemeClr val="tx1"/>
                          </a:solidFill>
                        </a:rPr>
                        <a:t>Consultation is required</a:t>
                      </a:r>
                    </a:p>
                    <a:p>
                      <a:pPr marL="457200" indent="-457200">
                        <a:buFont typeface="Arial" panose="020B0604020202020204" pitchFamily="34" charset="0"/>
                        <a:buChar char="•"/>
                      </a:pPr>
                      <a:r>
                        <a:rPr lang="en-GB" sz="2600" dirty="0">
                          <a:solidFill>
                            <a:schemeClr val="tx1"/>
                          </a:solidFill>
                        </a:rPr>
                        <a:t>Must complete ‘Necessary and Proportionate’ assessment</a:t>
                      </a:r>
                    </a:p>
                  </a:txBody>
                  <a:tcPr/>
                </a:tc>
                <a:tc>
                  <a:txBody>
                    <a:bodyPr/>
                    <a:lstStyle/>
                    <a:p>
                      <a:r>
                        <a:rPr lang="en-GB" sz="2800" dirty="0">
                          <a:solidFill>
                            <a:schemeClr val="tx1"/>
                          </a:solidFill>
                        </a:rPr>
                        <a:t>Less bureaucratic especially for people with established diagnosis and stable conditions / care arrangements</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27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MHA/LPS INTERFACE</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016791"/>
          <a:ext cx="10515600" cy="41452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Eligibility assessment undertaken by Dr or AMHP – should the person’s dol be authorised under the Mental Health Act instead. </a:t>
                      </a:r>
                    </a:p>
                    <a:p>
                      <a:endParaRPr lang="en-GB" sz="2800" dirty="0">
                        <a:solidFill>
                          <a:schemeClr val="tx1"/>
                        </a:solidFill>
                      </a:endParaRPr>
                    </a:p>
                  </a:txBody>
                  <a:tcPr/>
                </a:tc>
                <a:tc>
                  <a:txBody>
                    <a:bodyPr/>
                    <a:lstStyle/>
                    <a:p>
                      <a:r>
                        <a:rPr lang="en-GB" sz="2800" dirty="0">
                          <a:solidFill>
                            <a:schemeClr val="tx1"/>
                          </a:solidFill>
                        </a:rPr>
                        <a:t>‘Excluded arrangement assessment’.</a:t>
                      </a:r>
                    </a:p>
                  </a:txBody>
                  <a:tcPr/>
                </a:tc>
                <a:tc>
                  <a:txBody>
                    <a:bodyPr/>
                    <a:lstStyle/>
                    <a:p>
                      <a:r>
                        <a:rPr lang="en-GB" sz="2800" dirty="0">
                          <a:solidFill>
                            <a:schemeClr val="tx1"/>
                          </a:solidFill>
                        </a:rPr>
                        <a:t>This is a complex area of law, and no official assessor identified under LPS as yet. </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19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10386391" cy="1325563"/>
          </a:xfrm>
        </p:spPr>
        <p:txBody>
          <a:bodyPr>
            <a:normAutofit/>
          </a:bodyPr>
          <a:lstStyle/>
          <a:p>
            <a:pPr algn="ctr"/>
            <a:r>
              <a:rPr lang="en-GB" sz="5400" b="1" dirty="0"/>
              <a:t>PRE-AUTHORISATION REVIEW</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511741"/>
          <a:ext cx="10515600" cy="28651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6 assessments completed</a:t>
                      </a:r>
                    </a:p>
                    <a:p>
                      <a:endParaRPr lang="en-GB" sz="2800" dirty="0">
                        <a:solidFill>
                          <a:schemeClr val="tx1"/>
                        </a:solidFill>
                      </a:endParaRPr>
                    </a:p>
                  </a:txBody>
                  <a:tcPr/>
                </a:tc>
                <a:tc>
                  <a:txBody>
                    <a:bodyPr/>
                    <a:lstStyle/>
                    <a:p>
                      <a:r>
                        <a:rPr lang="en-GB" sz="2800" dirty="0">
                          <a:solidFill>
                            <a:schemeClr val="tx1"/>
                          </a:solidFill>
                        </a:rPr>
                        <a:t>Draft Authorisation record must be produced by someone.</a:t>
                      </a:r>
                    </a:p>
                  </a:txBody>
                  <a:tcPr/>
                </a:tc>
                <a:tc>
                  <a:txBody>
                    <a:bodyPr/>
                    <a:lstStyle/>
                    <a:p>
                      <a:r>
                        <a:rPr lang="en-GB" sz="2800" dirty="0">
                          <a:solidFill>
                            <a:schemeClr val="tx1"/>
                          </a:solidFill>
                        </a:rPr>
                        <a:t>Care Home manager? Social Worker  / CHC staff? Ward staff? Supported Living Provider?</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3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10386391" cy="1325563"/>
          </a:xfrm>
        </p:spPr>
        <p:txBody>
          <a:bodyPr>
            <a:normAutofit/>
          </a:bodyPr>
          <a:lstStyle/>
          <a:p>
            <a:pPr algn="ctr"/>
            <a:r>
              <a:rPr lang="en-GB" sz="5400" b="1" dirty="0"/>
              <a:t>AUTHORISATION RECORD</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511741"/>
          <a:ext cx="10515600" cy="41452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Scrutiny after 6 assessments received, by Adult Social Care manager in Local Authority. (Local arrangement as to what level).</a:t>
                      </a:r>
                    </a:p>
                    <a:p>
                      <a:endParaRPr lang="en-GB" sz="2800" dirty="0">
                        <a:solidFill>
                          <a:schemeClr val="tx1"/>
                        </a:solidFill>
                      </a:endParaRPr>
                    </a:p>
                  </a:txBody>
                  <a:tcPr/>
                </a:tc>
                <a:tc>
                  <a:txBody>
                    <a:bodyPr/>
                    <a:lstStyle/>
                    <a:p>
                      <a:r>
                        <a:rPr lang="en-GB" sz="2800" dirty="0">
                          <a:solidFill>
                            <a:schemeClr val="tx1"/>
                          </a:solidFill>
                        </a:rPr>
                        <a:t>Reviewed by person in Responsible Body (RB).</a:t>
                      </a:r>
                    </a:p>
                    <a:p>
                      <a:r>
                        <a:rPr lang="en-GB" sz="2800" dirty="0">
                          <a:solidFill>
                            <a:schemeClr val="tx1"/>
                          </a:solidFill>
                        </a:rPr>
                        <a:t>Must not be involved in day to day care or treatment of person.</a:t>
                      </a:r>
                    </a:p>
                  </a:txBody>
                  <a:tcPr/>
                </a:tc>
                <a:tc>
                  <a:txBody>
                    <a:bodyPr/>
                    <a:lstStyle/>
                    <a:p>
                      <a:r>
                        <a:rPr lang="en-GB" sz="2800" dirty="0">
                          <a:solidFill>
                            <a:schemeClr val="tx1"/>
                          </a:solidFill>
                        </a:rPr>
                        <a:t>Can be ‘desk top’ exercise unless referred to AMCP.</a:t>
                      </a:r>
                    </a:p>
                    <a:p>
                      <a:r>
                        <a:rPr lang="en-GB" sz="2800" dirty="0">
                          <a:solidFill>
                            <a:schemeClr val="tx1"/>
                          </a:solidFill>
                        </a:rPr>
                        <a:t>Not involved in any aspect of arrangements.</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05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10098974" cy="1325563"/>
          </a:xfrm>
        </p:spPr>
        <p:txBody>
          <a:bodyPr>
            <a:normAutofit/>
          </a:bodyPr>
          <a:lstStyle/>
          <a:p>
            <a:pPr algn="ctr"/>
            <a:r>
              <a:rPr lang="en-GB" sz="5400" b="1" dirty="0"/>
              <a:t>       AMCP INVOLVEMENT </a:t>
            </a:r>
            <a:br>
              <a:rPr lang="en-GB" sz="5400" b="1" dirty="0"/>
            </a:br>
            <a:endParaRPr lang="en-GB" sz="2000" b="1" dirty="0">
              <a:solidFill>
                <a:srgbClr val="FF0000"/>
              </a:solidFill>
            </a:endParaRP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1461531"/>
          <a:ext cx="10515600" cy="444335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93815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2882465">
                <a:tc>
                  <a:txBody>
                    <a:bodyPr/>
                    <a:lstStyle/>
                    <a:p>
                      <a:endParaRPr lang="en-GB" sz="2800" dirty="0">
                        <a:solidFill>
                          <a:schemeClr val="tx1"/>
                        </a:solidFill>
                      </a:endParaRPr>
                    </a:p>
                    <a:p>
                      <a:r>
                        <a:rPr lang="en-GB" sz="2800" dirty="0">
                          <a:solidFill>
                            <a:schemeClr val="tx1"/>
                          </a:solidFill>
                        </a:rPr>
                        <a:t>Similar to when we would prioritise referral as ‘High’</a:t>
                      </a:r>
                    </a:p>
                  </a:txBody>
                  <a:tcPr/>
                </a:tc>
                <a:tc>
                  <a:txBody>
                    <a:bodyPr/>
                    <a:lstStyle/>
                    <a:p>
                      <a:endParaRPr lang="en-GB" sz="2800" dirty="0">
                        <a:solidFill>
                          <a:schemeClr val="tx1"/>
                        </a:solidFill>
                      </a:endParaRPr>
                    </a:p>
                    <a:p>
                      <a:r>
                        <a:rPr lang="en-GB" sz="2800" dirty="0">
                          <a:solidFill>
                            <a:schemeClr val="tx1"/>
                          </a:solidFill>
                        </a:rPr>
                        <a:t>Must be referred to an AMCP if person objecting, in Private Hospital, or at discretion of Responsible Body </a:t>
                      </a:r>
                    </a:p>
                  </a:txBody>
                  <a:tcPr/>
                </a:tc>
                <a:tc>
                  <a:txBody>
                    <a:bodyPr/>
                    <a:lstStyle/>
                    <a:p>
                      <a:endParaRPr lang="en-GB" sz="2800" dirty="0">
                        <a:solidFill>
                          <a:schemeClr val="tx1"/>
                        </a:solidFill>
                      </a:endParaRPr>
                    </a:p>
                    <a:p>
                      <a:r>
                        <a:rPr lang="en-GB" sz="2800" dirty="0">
                          <a:solidFill>
                            <a:schemeClr val="tx1"/>
                          </a:solidFill>
                        </a:rPr>
                        <a:t>Completes pre authorisation review. Can meet person and consult others </a:t>
                      </a:r>
                      <a:r>
                        <a:rPr lang="en-GB" sz="2800" i="0" dirty="0">
                          <a:solidFill>
                            <a:schemeClr val="tx1"/>
                          </a:solidFill>
                        </a:rPr>
                        <a:t>and authorises. (Combination of BIA and scrutineer role)</a:t>
                      </a:r>
                      <a:endParaRPr lang="en-GB" sz="2800" i="1" dirty="0">
                        <a:solidFill>
                          <a:schemeClr val="tx1"/>
                        </a:solidFill>
                      </a:endParaRP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65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DURATION</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280062"/>
          <a:ext cx="10515600" cy="4233969"/>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850574">
                  <a:extLst>
                    <a:ext uri="{9D8B030D-6E8A-4147-A177-3AD203B41FA5}">
                      <a16:colId xmlns:a16="http://schemas.microsoft.com/office/drawing/2014/main" xmlns="" val="1826912562"/>
                    </a:ext>
                  </a:extLst>
                </a:gridCol>
                <a:gridCol w="3159826">
                  <a:extLst>
                    <a:ext uri="{9D8B030D-6E8A-4147-A177-3AD203B41FA5}">
                      <a16:colId xmlns:a16="http://schemas.microsoft.com/office/drawing/2014/main" xmlns="" val="735362659"/>
                    </a:ext>
                  </a:extLst>
                </a:gridCol>
              </a:tblGrid>
              <a:tr h="977287">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3256682">
                <a:tc>
                  <a:txBody>
                    <a:bodyPr/>
                    <a:lstStyle/>
                    <a:p>
                      <a:r>
                        <a:rPr lang="en-GB" sz="2800" dirty="0">
                          <a:solidFill>
                            <a:schemeClr val="tx1"/>
                          </a:solidFill>
                        </a:rPr>
                        <a:t>Up to 1 year</a:t>
                      </a:r>
                    </a:p>
                    <a:p>
                      <a:endParaRPr lang="en-GB" sz="2800" dirty="0">
                        <a:solidFill>
                          <a:schemeClr val="tx1"/>
                        </a:solidFill>
                      </a:endParaRPr>
                    </a:p>
                  </a:txBody>
                  <a:tcPr/>
                </a:tc>
                <a:tc>
                  <a:txBody>
                    <a:bodyPr/>
                    <a:lstStyle/>
                    <a:p>
                      <a:pPr marL="0" indent="0">
                        <a:buFont typeface="Arial" panose="020B0604020202020204" pitchFamily="34" charset="0"/>
                        <a:buNone/>
                      </a:pPr>
                      <a:r>
                        <a:rPr lang="en-GB" sz="2800" dirty="0">
                          <a:solidFill>
                            <a:schemeClr val="tx1"/>
                          </a:solidFill>
                        </a:rPr>
                        <a:t>- Up to 1 year initially</a:t>
                      </a:r>
                    </a:p>
                    <a:p>
                      <a:pPr marL="0" indent="0">
                        <a:buFontTx/>
                        <a:buNone/>
                      </a:pPr>
                      <a:r>
                        <a:rPr lang="en-GB" sz="2800" dirty="0">
                          <a:solidFill>
                            <a:schemeClr val="tx1"/>
                          </a:solidFill>
                        </a:rPr>
                        <a:t>- Renewed up to 1 year</a:t>
                      </a:r>
                    </a:p>
                    <a:p>
                      <a:pPr marL="0" indent="0">
                        <a:buFontTx/>
                        <a:buNone/>
                      </a:pPr>
                      <a:r>
                        <a:rPr lang="en-GB" sz="2800" dirty="0">
                          <a:solidFill>
                            <a:schemeClr val="tx1"/>
                          </a:solidFill>
                        </a:rPr>
                        <a:t>- Renewed up to 3 years</a:t>
                      </a:r>
                    </a:p>
                  </a:txBody>
                  <a:tcPr/>
                </a:tc>
                <a:tc>
                  <a:txBody>
                    <a:bodyPr/>
                    <a:lstStyle/>
                    <a:p>
                      <a:r>
                        <a:rPr lang="en-GB" sz="2800" dirty="0">
                          <a:solidFill>
                            <a:schemeClr val="tx1"/>
                          </a:solidFill>
                        </a:rPr>
                        <a:t>At discretion of RB Paper based if nothing has changed / is likely to change and consultation has taken place</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30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B8B4A35-582C-4FBF-AEB4-D9B4619DB4DE}"/>
              </a:ext>
            </a:extLst>
          </p:cNvPr>
          <p:cNvSpPr txBox="1"/>
          <p:nvPr/>
        </p:nvSpPr>
        <p:spPr>
          <a:xfrm>
            <a:off x="5904046" y="2220465"/>
            <a:ext cx="6264696" cy="2862322"/>
          </a:xfrm>
          <a:prstGeom prst="rect">
            <a:avLst/>
          </a:prstGeom>
          <a:noFill/>
        </p:spPr>
        <p:txBody>
          <a:bodyPr wrap="square" rtlCol="0">
            <a:spAutoFit/>
          </a:bodyPr>
          <a:lstStyle/>
          <a:p>
            <a:r>
              <a:rPr lang="en-GB" b="1" dirty="0"/>
              <a:t>Core duties</a:t>
            </a:r>
            <a:endParaRPr lang="en-GB" dirty="0"/>
          </a:p>
          <a:p>
            <a:r>
              <a:rPr lang="en-GB" dirty="0"/>
              <a:t>SABs have three core duties. They must: </a:t>
            </a:r>
          </a:p>
          <a:p>
            <a:pPr marL="285750" lvl="0" indent="-285750">
              <a:buFont typeface="Arial" panose="020B0604020202020204" pitchFamily="34" charset="0"/>
              <a:buChar char="•"/>
            </a:pPr>
            <a:r>
              <a:rPr lang="en-GB" dirty="0"/>
              <a:t>Develop and publish a strategic plan setting out how they will meet their objectives and how their member and partner agencies will contribute.</a:t>
            </a:r>
          </a:p>
          <a:p>
            <a:pPr marL="285750" lvl="0" indent="-285750">
              <a:buFont typeface="Arial" panose="020B0604020202020204" pitchFamily="34" charset="0"/>
              <a:buChar char="•"/>
            </a:pPr>
            <a:r>
              <a:rPr lang="en-GB" dirty="0"/>
              <a:t>Publish an annual report detailing how effective their work has been.</a:t>
            </a:r>
          </a:p>
          <a:p>
            <a:pPr marL="285750" lvl="0" indent="-285750">
              <a:buFont typeface="Arial" panose="020B0604020202020204" pitchFamily="34" charset="0"/>
              <a:buChar char="•"/>
            </a:pPr>
            <a:r>
              <a:rPr lang="en-GB" dirty="0"/>
              <a:t>Commission safeguarding adults reviews (SARs) for any cases which meet the criteria for these. </a:t>
            </a:r>
          </a:p>
          <a:p>
            <a:endParaRPr lang="en-GB" dirty="0"/>
          </a:p>
        </p:txBody>
      </p:sp>
      <p:sp>
        <p:nvSpPr>
          <p:cNvPr id="8" name="Rectangle 7">
            <a:extLst>
              <a:ext uri="{FF2B5EF4-FFF2-40B4-BE49-F238E27FC236}">
                <a16:creationId xmlns:a16="http://schemas.microsoft.com/office/drawing/2014/main" xmlns="" id="{935D3647-163D-459D-8F4F-DE766328373F}"/>
              </a:ext>
            </a:extLst>
          </p:cNvPr>
          <p:cNvSpPr/>
          <p:nvPr/>
        </p:nvSpPr>
        <p:spPr>
          <a:xfrm>
            <a:off x="6107833" y="4860161"/>
            <a:ext cx="5588361" cy="1476045"/>
          </a:xfrm>
          <a:prstGeom prst="rect">
            <a:avLst/>
          </a:prstGeom>
        </p:spPr>
        <p:txBody>
          <a:bodyPr wrap="square">
            <a:spAutoFit/>
          </a:bodyPr>
          <a:lstStyle/>
          <a:p>
            <a:pPr algn="ct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All safeguarding activity should have at its core these six principles:</a:t>
            </a:r>
          </a:p>
          <a:p>
            <a:pPr algn="ctr">
              <a:lnSpc>
                <a:spcPct val="115000"/>
              </a:lnSpc>
              <a:spcAft>
                <a:spcPts val="1000"/>
              </a:spcAft>
            </a:pPr>
            <a:r>
              <a:rPr lang="en-GB" b="1" i="1" dirty="0">
                <a:latin typeface="Calibri" panose="020F0502020204030204" pitchFamily="34" charset="0"/>
                <a:ea typeface="Calibri" panose="020F0502020204030204" pitchFamily="34" charset="0"/>
                <a:cs typeface="Times New Roman" panose="02020603050405020304" pitchFamily="18" charset="0"/>
              </a:rPr>
              <a:t>Empowerment, Prevention, Proportionality, Protection, Partnership, Accountability.</a:t>
            </a:r>
            <a:endParaRPr lang="en-GB"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13">
            <a:extLst>
              <a:ext uri="{FF2B5EF4-FFF2-40B4-BE49-F238E27FC236}">
                <a16:creationId xmlns:a16="http://schemas.microsoft.com/office/drawing/2014/main" xmlns="" id="{6832B5A2-1E33-404C-9DC1-EB6F247BCCBB}"/>
              </a:ext>
            </a:extLst>
          </p:cNvPr>
          <p:cNvSpPr txBox="1">
            <a:spLocks/>
          </p:cNvSpPr>
          <p:nvPr/>
        </p:nvSpPr>
        <p:spPr>
          <a:xfrm>
            <a:off x="93169" y="1111589"/>
            <a:ext cx="2978495" cy="91607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GB" sz="2800" dirty="0"/>
              <a:t>What do we do?</a:t>
            </a:r>
          </a:p>
          <a:p>
            <a:pPr fontAlgn="auto">
              <a:spcAft>
                <a:spcPts val="0"/>
              </a:spcAft>
            </a:pPr>
            <a:endParaRPr lang="en-GB" sz="2800" dirty="0"/>
          </a:p>
        </p:txBody>
      </p:sp>
      <p:sp>
        <p:nvSpPr>
          <p:cNvPr id="10" name="Rectangle 9">
            <a:extLst>
              <a:ext uri="{FF2B5EF4-FFF2-40B4-BE49-F238E27FC236}">
                <a16:creationId xmlns:a16="http://schemas.microsoft.com/office/drawing/2014/main" xmlns="" id="{0DDFB6A4-91A2-45EF-B8DB-6753BC06CB66}"/>
              </a:ext>
            </a:extLst>
          </p:cNvPr>
          <p:cNvSpPr/>
          <p:nvPr/>
        </p:nvSpPr>
        <p:spPr>
          <a:xfrm>
            <a:off x="560375" y="2339605"/>
            <a:ext cx="5022575" cy="646331"/>
          </a:xfrm>
          <a:prstGeom prst="rect">
            <a:avLst/>
          </a:prstGeom>
        </p:spPr>
        <p:txBody>
          <a:bodyPr wrap="square">
            <a:spAutoFit/>
          </a:bodyPr>
          <a:lstStyle/>
          <a:p>
            <a:pPr algn="ctr"/>
            <a:r>
              <a:rPr lang="en-GB" dirty="0"/>
              <a:t>The Board exists to protect adults at risk from abuse, significant harm or neglect. </a:t>
            </a:r>
          </a:p>
        </p:txBody>
      </p:sp>
      <p:pic>
        <p:nvPicPr>
          <p:cNvPr id="2" name="Picture 1">
            <a:extLst>
              <a:ext uri="{FF2B5EF4-FFF2-40B4-BE49-F238E27FC236}">
                <a16:creationId xmlns:a16="http://schemas.microsoft.com/office/drawing/2014/main" xmlns="" id="{E0B7C5CE-1DC6-4F8A-975E-60E8DB597925}"/>
              </a:ext>
            </a:extLst>
          </p:cNvPr>
          <p:cNvPicPr>
            <a:picLocks noChangeAspect="1"/>
          </p:cNvPicPr>
          <p:nvPr/>
        </p:nvPicPr>
        <p:blipFill>
          <a:blip r:embed="rId3"/>
          <a:stretch>
            <a:fillRect/>
          </a:stretch>
        </p:blipFill>
        <p:spPr>
          <a:xfrm>
            <a:off x="206036" y="4309283"/>
            <a:ext cx="5731255" cy="2042412"/>
          </a:xfrm>
          <a:prstGeom prst="rect">
            <a:avLst/>
          </a:prstGeom>
        </p:spPr>
      </p:pic>
      <p:pic>
        <p:nvPicPr>
          <p:cNvPr id="3" name="Picture 2">
            <a:extLst>
              <a:ext uri="{FF2B5EF4-FFF2-40B4-BE49-F238E27FC236}">
                <a16:creationId xmlns:a16="http://schemas.microsoft.com/office/drawing/2014/main" xmlns="" id="{9ECB3438-910C-4840-B5C0-7C979648F0FD}"/>
              </a:ext>
            </a:extLst>
          </p:cNvPr>
          <p:cNvPicPr>
            <a:picLocks noChangeAspect="1"/>
          </p:cNvPicPr>
          <p:nvPr/>
        </p:nvPicPr>
        <p:blipFill>
          <a:blip r:embed="rId4"/>
          <a:stretch>
            <a:fillRect/>
          </a:stretch>
        </p:blipFill>
        <p:spPr>
          <a:xfrm>
            <a:off x="1199456" y="3038376"/>
            <a:ext cx="3432345" cy="1268078"/>
          </a:xfrm>
          <a:prstGeom prst="rect">
            <a:avLst/>
          </a:prstGeom>
        </p:spPr>
      </p:pic>
      <p:sp>
        <p:nvSpPr>
          <p:cNvPr id="12" name="Rectangle 11">
            <a:extLst>
              <a:ext uri="{FF2B5EF4-FFF2-40B4-BE49-F238E27FC236}">
                <a16:creationId xmlns:a16="http://schemas.microsoft.com/office/drawing/2014/main" xmlns="" id="{FE22CFA3-2DD9-4C30-B0BC-1C8A8BD4ECDF}"/>
              </a:ext>
            </a:extLst>
          </p:cNvPr>
          <p:cNvSpPr/>
          <p:nvPr/>
        </p:nvSpPr>
        <p:spPr>
          <a:xfrm>
            <a:off x="3143672" y="1042637"/>
            <a:ext cx="8784976" cy="923330"/>
          </a:xfrm>
          <a:prstGeom prst="rect">
            <a:avLst/>
          </a:prstGeom>
        </p:spPr>
        <p:txBody>
          <a:bodyPr wrap="square">
            <a:spAutoFit/>
          </a:bodyPr>
          <a:lstStyle/>
          <a:p>
            <a:r>
              <a:rPr lang="en-GB" b="1" dirty="0"/>
              <a:t>The Care Act 2014 S.43 states that every local authority must have a Safeguarding Adults Board. The Board must assure itself that everyone is working together to keep adults safe in its area.</a:t>
            </a:r>
          </a:p>
        </p:txBody>
      </p:sp>
    </p:spTree>
    <p:extLst>
      <p:ext uri="{BB962C8B-B14F-4D97-AF65-F5344CB8AC3E}">
        <p14:creationId xmlns:p14="http://schemas.microsoft.com/office/powerpoint/2010/main" val="2990788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REVIEWS</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511741"/>
          <a:ext cx="10515600" cy="32918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If/when required (change of circumstances/change of rep, </a:t>
                      </a:r>
                      <a:r>
                        <a:rPr lang="en-GB" sz="2800">
                          <a:solidFill>
                            <a:schemeClr val="tx1"/>
                          </a:solidFill>
                        </a:rPr>
                        <a:t>if requested </a:t>
                      </a:r>
                      <a:r>
                        <a:rPr lang="en-GB" sz="2800" dirty="0">
                          <a:solidFill>
                            <a:schemeClr val="tx1"/>
                          </a:solidFill>
                        </a:rPr>
                        <a:t>etc)</a:t>
                      </a:r>
                    </a:p>
                    <a:p>
                      <a:endParaRPr lang="en-GB" sz="2800" dirty="0">
                        <a:solidFill>
                          <a:schemeClr val="tx1"/>
                        </a:solidFill>
                      </a:endParaRPr>
                    </a:p>
                  </a:txBody>
                  <a:tcPr/>
                </a:tc>
                <a:tc>
                  <a:txBody>
                    <a:bodyPr/>
                    <a:lstStyle/>
                    <a:p>
                      <a:r>
                        <a:rPr lang="en-GB" sz="2800" dirty="0">
                          <a:solidFill>
                            <a:schemeClr val="tx1"/>
                          </a:solidFill>
                        </a:rPr>
                        <a:t>Authorisations MUST have ‘regular programme’ of reviews.</a:t>
                      </a:r>
                    </a:p>
                  </a:txBody>
                  <a:tcPr/>
                </a:tc>
                <a:tc>
                  <a:txBody>
                    <a:bodyPr/>
                    <a:lstStyle/>
                    <a:p>
                      <a:r>
                        <a:rPr lang="en-GB" sz="2800" dirty="0">
                          <a:solidFill>
                            <a:schemeClr val="tx1"/>
                          </a:solidFill>
                        </a:rPr>
                        <a:t>? Who undertakes. Could it be part of Care Act work.</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86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AUTHORISATION RECORD</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93001" y="1852551"/>
          <a:ext cx="10515600" cy="495242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1020504">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2892131">
                <a:tc>
                  <a:txBody>
                    <a:bodyPr/>
                    <a:lstStyle/>
                    <a:p>
                      <a:endParaRPr lang="en-GB" sz="2800" dirty="0">
                        <a:solidFill>
                          <a:schemeClr val="tx1"/>
                        </a:solidFill>
                      </a:endParaRPr>
                    </a:p>
                    <a:p>
                      <a:r>
                        <a:rPr lang="en-GB" sz="2800" dirty="0">
                          <a:solidFill>
                            <a:schemeClr val="tx1"/>
                          </a:solidFill>
                        </a:rPr>
                        <a:t>Summary record of assessments and scrutiny to say evidence has been supplied</a:t>
                      </a:r>
                    </a:p>
                  </a:txBody>
                  <a:tcPr/>
                </a:tc>
                <a:tc>
                  <a:txBody>
                    <a:bodyPr/>
                    <a:lstStyle/>
                    <a:p>
                      <a:pPr marL="457200" indent="-457200">
                        <a:buFont typeface="Arial" panose="020B0604020202020204" pitchFamily="34" charset="0"/>
                        <a:buChar char="•"/>
                      </a:pPr>
                      <a:r>
                        <a:rPr lang="en-GB" sz="2800" dirty="0">
                          <a:solidFill>
                            <a:schemeClr val="tx1"/>
                          </a:solidFill>
                        </a:rPr>
                        <a:t>Time it begins and ends</a:t>
                      </a:r>
                    </a:p>
                    <a:p>
                      <a:pPr marL="457200" indent="-457200">
                        <a:buFont typeface="Arial" panose="020B0604020202020204" pitchFamily="34" charset="0"/>
                        <a:buChar char="•"/>
                      </a:pPr>
                      <a:r>
                        <a:rPr lang="en-GB" sz="2800" dirty="0">
                          <a:solidFill>
                            <a:schemeClr val="tx1"/>
                          </a:solidFill>
                        </a:rPr>
                        <a:t>Programme of reviews</a:t>
                      </a:r>
                    </a:p>
                    <a:p>
                      <a:pPr marL="457200" indent="-457200">
                        <a:buFont typeface="Arial" panose="020B0604020202020204" pitchFamily="34" charset="0"/>
                        <a:buChar char="•"/>
                      </a:pPr>
                      <a:r>
                        <a:rPr lang="en-GB" sz="2800" dirty="0">
                          <a:solidFill>
                            <a:schemeClr val="tx1"/>
                          </a:solidFill>
                        </a:rPr>
                        <a:t>Details of representation and support</a:t>
                      </a:r>
                    </a:p>
                    <a:p>
                      <a:pPr marL="457200" indent="-457200">
                        <a:buFont typeface="Arial" panose="020B0604020202020204" pitchFamily="34" charset="0"/>
                        <a:buChar char="•"/>
                      </a:pPr>
                      <a:r>
                        <a:rPr lang="en-GB" sz="2800" dirty="0">
                          <a:solidFill>
                            <a:schemeClr val="tx1"/>
                          </a:solidFill>
                        </a:rPr>
                        <a:t>May include other information</a:t>
                      </a:r>
                    </a:p>
                  </a:txBody>
                  <a:tcPr/>
                </a:tc>
                <a:tc>
                  <a:txBody>
                    <a:bodyPr/>
                    <a:lstStyle/>
                    <a:p>
                      <a:endParaRPr lang="en-GB" sz="2800" dirty="0">
                        <a:solidFill>
                          <a:schemeClr val="tx1"/>
                        </a:solidFill>
                      </a:endParaRP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01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IMCA</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1042088" y="1690688"/>
          <a:ext cx="10515600" cy="4525704"/>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1020504">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2892131">
                <a:tc>
                  <a:txBody>
                    <a:bodyPr/>
                    <a:lstStyle/>
                    <a:p>
                      <a:endParaRPr lang="en-GB" sz="2800" dirty="0">
                        <a:solidFill>
                          <a:schemeClr val="tx1"/>
                        </a:solidFill>
                      </a:endParaRPr>
                    </a:p>
                    <a:p>
                      <a:r>
                        <a:rPr lang="en-GB" sz="2800" dirty="0">
                          <a:solidFill>
                            <a:schemeClr val="tx1"/>
                          </a:solidFill>
                        </a:rPr>
                        <a:t>During assessment process if unbefriended, and to support unpaid Relevant Person’s Representative (RPR) and person</a:t>
                      </a:r>
                    </a:p>
                  </a:txBody>
                  <a:tcPr/>
                </a:tc>
                <a:tc>
                  <a:txBody>
                    <a:bodyPr/>
                    <a:lstStyle/>
                    <a:p>
                      <a:endParaRPr lang="en-GB" sz="2800" dirty="0">
                        <a:solidFill>
                          <a:schemeClr val="tx1"/>
                        </a:solidFill>
                      </a:endParaRPr>
                    </a:p>
                    <a:p>
                      <a:r>
                        <a:rPr lang="en-GB" sz="2800" dirty="0">
                          <a:solidFill>
                            <a:schemeClr val="tx1"/>
                          </a:solidFill>
                        </a:rPr>
                        <a:t>If no ‘Appropriate Person’ available, unless it is considered it would not be in the person’s best interests.</a:t>
                      </a:r>
                    </a:p>
                    <a:p>
                      <a:r>
                        <a:rPr lang="en-GB" sz="2800" dirty="0">
                          <a:solidFill>
                            <a:schemeClr val="tx1"/>
                          </a:solidFill>
                        </a:rPr>
                        <a:t>Appointed by Responsible Body (RB).</a:t>
                      </a:r>
                    </a:p>
                  </a:txBody>
                  <a:tcPr/>
                </a:tc>
                <a:tc>
                  <a:txBody>
                    <a:bodyPr/>
                    <a:lstStyle/>
                    <a:p>
                      <a:endParaRPr lang="en-GB" sz="2800" dirty="0">
                        <a:solidFill>
                          <a:schemeClr val="tx1"/>
                        </a:solidFill>
                      </a:endParaRPr>
                    </a:p>
                    <a:p>
                      <a:r>
                        <a:rPr lang="en-GB" sz="2800" dirty="0">
                          <a:solidFill>
                            <a:schemeClr val="tx1"/>
                          </a:solidFill>
                        </a:rPr>
                        <a:t>Right to advocacy is less than under DoLS.</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936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APPEALS</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511741"/>
          <a:ext cx="10515600" cy="24384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Court of Protection</a:t>
                      </a:r>
                    </a:p>
                    <a:p>
                      <a:endParaRPr lang="en-GB" sz="2800" dirty="0">
                        <a:solidFill>
                          <a:schemeClr val="tx1"/>
                        </a:solidFill>
                      </a:endParaRPr>
                    </a:p>
                  </a:txBody>
                  <a:tcPr/>
                </a:tc>
                <a:tc>
                  <a:txBody>
                    <a:bodyPr/>
                    <a:lstStyle/>
                    <a:p>
                      <a:r>
                        <a:rPr lang="en-GB" sz="2800" dirty="0">
                          <a:solidFill>
                            <a:schemeClr val="tx1"/>
                          </a:solidFill>
                        </a:rPr>
                        <a:t>Same</a:t>
                      </a:r>
                    </a:p>
                  </a:txBody>
                  <a:tcPr/>
                </a:tc>
                <a:tc>
                  <a:txBody>
                    <a:bodyPr/>
                    <a:lstStyle/>
                    <a:p>
                      <a:r>
                        <a:rPr lang="en-GB" sz="2800" dirty="0">
                          <a:solidFill>
                            <a:schemeClr val="tx1"/>
                          </a:solidFill>
                        </a:rPr>
                        <a:t>Responsible Body taken to Court of Protection (NHS Trust, LA, CCG, Health Board)</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1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APPROPRIATE PERSON</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226734"/>
          <a:ext cx="10515600" cy="41452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50520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Relevant Person’s Representative (RPR) - </a:t>
                      </a:r>
                    </a:p>
                    <a:p>
                      <a:r>
                        <a:rPr lang="en-GB" sz="2800" dirty="0">
                          <a:solidFill>
                            <a:schemeClr val="tx1"/>
                          </a:solidFill>
                        </a:rPr>
                        <a:t>Statutory duty to maintain contact with person</a:t>
                      </a:r>
                    </a:p>
                    <a:p>
                      <a:endParaRPr lang="en-GB" sz="2800" dirty="0">
                        <a:solidFill>
                          <a:schemeClr val="tx1"/>
                        </a:solidFill>
                      </a:endParaRPr>
                    </a:p>
                    <a:p>
                      <a:endParaRPr lang="en-GB" sz="2800" dirty="0">
                        <a:solidFill>
                          <a:schemeClr val="tx1"/>
                        </a:solidFill>
                      </a:endParaRPr>
                    </a:p>
                    <a:p>
                      <a:endParaRPr lang="en-GB" sz="2800" dirty="0">
                        <a:solidFill>
                          <a:schemeClr val="tx1"/>
                        </a:solidFill>
                      </a:endParaRPr>
                    </a:p>
                  </a:txBody>
                  <a:tcPr/>
                </a:tc>
                <a:tc>
                  <a:txBody>
                    <a:bodyPr/>
                    <a:lstStyle/>
                    <a:p>
                      <a:r>
                        <a:rPr lang="en-GB" sz="2800" dirty="0">
                          <a:solidFill>
                            <a:schemeClr val="tx1"/>
                          </a:solidFill>
                        </a:rPr>
                        <a:t>Appropriate Person – no statutory duty to maintain contact</a:t>
                      </a:r>
                    </a:p>
                  </a:txBody>
                  <a:tcPr/>
                </a:tc>
                <a:tc>
                  <a:txBody>
                    <a:bodyPr/>
                    <a:lstStyle/>
                    <a:p>
                      <a:r>
                        <a:rPr lang="en-GB" sz="2800" dirty="0">
                          <a:solidFill>
                            <a:schemeClr val="tx1"/>
                          </a:solidFill>
                        </a:rPr>
                        <a:t>Can’t be engaged in providing care or treatment, or professionally involved. </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490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4A93D-20BA-412B-A382-4984534F00EA}"/>
              </a:ext>
            </a:extLst>
          </p:cNvPr>
          <p:cNvSpPr>
            <a:spLocks noGrp="1"/>
          </p:cNvSpPr>
          <p:nvPr>
            <p:ph type="title"/>
          </p:nvPr>
        </p:nvSpPr>
        <p:spPr>
          <a:xfrm>
            <a:off x="838200" y="365125"/>
            <a:ext cx="8812237" cy="1325563"/>
          </a:xfrm>
        </p:spPr>
        <p:txBody>
          <a:bodyPr>
            <a:normAutofit/>
          </a:bodyPr>
          <a:lstStyle/>
          <a:p>
            <a:pPr algn="ctr"/>
            <a:r>
              <a:rPr lang="en-GB" sz="5400" b="1" dirty="0"/>
              <a:t>RIGHTS</a:t>
            </a:r>
          </a:p>
        </p:txBody>
      </p:sp>
      <p:graphicFrame>
        <p:nvGraphicFramePr>
          <p:cNvPr id="5" name="Content Placeholder 4">
            <a:extLst>
              <a:ext uri="{FF2B5EF4-FFF2-40B4-BE49-F238E27FC236}">
                <a16:creationId xmlns:a16="http://schemas.microsoft.com/office/drawing/2014/main" xmlns="" id="{F39B5226-721A-4FB4-825D-7C2A9AA2FB34}"/>
              </a:ext>
            </a:extLst>
          </p:cNvPr>
          <p:cNvGraphicFramePr>
            <a:graphicFrameLocks noGrp="1"/>
          </p:cNvGraphicFramePr>
          <p:nvPr>
            <p:ph idx="1"/>
            <p:extLst/>
          </p:nvPr>
        </p:nvGraphicFramePr>
        <p:xfrm>
          <a:off x="838200" y="2511741"/>
          <a:ext cx="10490860" cy="201168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3802082426"/>
                    </a:ext>
                  </a:extLst>
                </a:gridCol>
                <a:gridCol w="3505200">
                  <a:extLst>
                    <a:ext uri="{9D8B030D-6E8A-4147-A177-3AD203B41FA5}">
                      <a16:colId xmlns:a16="http://schemas.microsoft.com/office/drawing/2014/main" xmlns="" val="1826912562"/>
                    </a:ext>
                  </a:extLst>
                </a:gridCol>
                <a:gridCol w="3480460">
                  <a:extLst>
                    <a:ext uri="{9D8B030D-6E8A-4147-A177-3AD203B41FA5}">
                      <a16:colId xmlns:a16="http://schemas.microsoft.com/office/drawing/2014/main" xmlns="" val="735362659"/>
                    </a:ext>
                  </a:extLst>
                </a:gridCol>
              </a:tblGrid>
              <a:tr h="421770">
                <a:tc>
                  <a:txBody>
                    <a:bodyPr/>
                    <a:lstStyle/>
                    <a:p>
                      <a:pPr algn="ctr"/>
                      <a:r>
                        <a:rPr lang="en-GB" sz="3600" dirty="0">
                          <a:solidFill>
                            <a:schemeClr val="tx1"/>
                          </a:solidFill>
                        </a:rPr>
                        <a:t>DOLS</a:t>
                      </a:r>
                    </a:p>
                  </a:txBody>
                  <a:tcPr/>
                </a:tc>
                <a:tc>
                  <a:txBody>
                    <a:bodyPr/>
                    <a:lstStyle/>
                    <a:p>
                      <a:pPr algn="ctr"/>
                      <a:r>
                        <a:rPr lang="en-GB" sz="3600" dirty="0">
                          <a:solidFill>
                            <a:schemeClr val="tx1"/>
                          </a:solidFill>
                        </a:rPr>
                        <a:t>LPS</a:t>
                      </a:r>
                    </a:p>
                  </a:txBody>
                  <a:tcPr/>
                </a:tc>
                <a:tc>
                  <a:txBody>
                    <a:bodyPr/>
                    <a:lstStyle/>
                    <a:p>
                      <a:r>
                        <a:rPr lang="en-GB" sz="3600" dirty="0"/>
                        <a:t>DETAIL</a:t>
                      </a:r>
                    </a:p>
                  </a:txBody>
                  <a:tcPr/>
                </a:tc>
                <a:extLst>
                  <a:ext uri="{0D108BD9-81ED-4DB2-BD59-A6C34878D82A}">
                    <a16:rowId xmlns:a16="http://schemas.microsoft.com/office/drawing/2014/main" xmlns="" val="1557485237"/>
                  </a:ext>
                </a:extLst>
              </a:tr>
              <a:tr h="903793">
                <a:tc>
                  <a:txBody>
                    <a:bodyPr/>
                    <a:lstStyle/>
                    <a:p>
                      <a:r>
                        <a:rPr lang="en-GB" sz="2800" dirty="0">
                          <a:solidFill>
                            <a:schemeClr val="tx1"/>
                          </a:solidFill>
                        </a:rPr>
                        <a:t>Duty to inform of DoLS authorisation</a:t>
                      </a:r>
                    </a:p>
                    <a:p>
                      <a:endParaRPr lang="en-GB" sz="2800" dirty="0">
                        <a:solidFill>
                          <a:schemeClr val="tx1"/>
                        </a:solidFill>
                      </a:endParaRPr>
                    </a:p>
                  </a:txBody>
                  <a:tcPr/>
                </a:tc>
                <a:tc>
                  <a:txBody>
                    <a:bodyPr/>
                    <a:lstStyle/>
                    <a:p>
                      <a:r>
                        <a:rPr lang="en-GB" sz="2800" dirty="0">
                          <a:solidFill>
                            <a:schemeClr val="tx1"/>
                          </a:solidFill>
                        </a:rPr>
                        <a:t>Duty to inform </a:t>
                      </a:r>
                    </a:p>
                  </a:txBody>
                  <a:tcPr/>
                </a:tc>
                <a:tc>
                  <a:txBody>
                    <a:bodyPr/>
                    <a:lstStyle/>
                    <a:p>
                      <a:r>
                        <a:rPr lang="en-GB" sz="2800" dirty="0">
                          <a:solidFill>
                            <a:schemeClr val="tx1"/>
                          </a:solidFill>
                        </a:rPr>
                        <a:t>Without delay – within 72 hours and if not, record why not.</a:t>
                      </a:r>
                    </a:p>
                  </a:txBody>
                  <a:tcPr/>
                </a:tc>
                <a:extLst>
                  <a:ext uri="{0D108BD9-81ED-4DB2-BD59-A6C34878D82A}">
                    <a16:rowId xmlns:a16="http://schemas.microsoft.com/office/drawing/2014/main" xmlns="" val="3453124345"/>
                  </a:ext>
                </a:extLst>
              </a:tr>
            </a:tbl>
          </a:graphicData>
        </a:graphic>
      </p:graphicFrame>
      <p:pic>
        <p:nvPicPr>
          <p:cNvPr id="2051" name="Picture 3">
            <a:extLst>
              <a:ext uri="{FF2B5EF4-FFF2-40B4-BE49-F238E27FC236}">
                <a16:creationId xmlns:a16="http://schemas.microsoft.com/office/drawing/2014/main" xmlns="" id="{63A083B4-EE00-45F2-92C2-93D3808A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12800"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848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097C9-0136-4895-81DE-95B76636EA80}"/>
              </a:ext>
            </a:extLst>
          </p:cNvPr>
          <p:cNvSpPr>
            <a:spLocks noGrp="1"/>
          </p:cNvSpPr>
          <p:nvPr>
            <p:ph type="title"/>
          </p:nvPr>
        </p:nvSpPr>
        <p:spPr/>
        <p:txBody>
          <a:bodyPr/>
          <a:lstStyle/>
          <a:p>
            <a:pPr algn="ctr"/>
            <a:r>
              <a:rPr lang="en-GB" b="1" dirty="0"/>
              <a:t>Plan for coming months</a:t>
            </a:r>
          </a:p>
        </p:txBody>
      </p:sp>
      <p:sp>
        <p:nvSpPr>
          <p:cNvPr id="3" name="Content Placeholder 2">
            <a:extLst>
              <a:ext uri="{FF2B5EF4-FFF2-40B4-BE49-F238E27FC236}">
                <a16:creationId xmlns:a16="http://schemas.microsoft.com/office/drawing/2014/main" xmlns="" id="{0EC81AAA-EE7B-4EE9-9C3C-C85D9416F59F}"/>
              </a:ext>
            </a:extLst>
          </p:cNvPr>
          <p:cNvSpPr>
            <a:spLocks noGrp="1"/>
          </p:cNvSpPr>
          <p:nvPr>
            <p:ph idx="1"/>
          </p:nvPr>
        </p:nvSpPr>
        <p:spPr/>
        <p:txBody>
          <a:bodyPr>
            <a:normAutofit/>
          </a:bodyPr>
          <a:lstStyle/>
          <a:p>
            <a:endParaRPr lang="en-GB" sz="4000" dirty="0"/>
          </a:p>
          <a:p>
            <a:r>
              <a:rPr lang="en-GB" sz="4000" dirty="0"/>
              <a:t>Information updates and training</a:t>
            </a:r>
          </a:p>
          <a:p>
            <a:r>
              <a:rPr lang="en-GB" sz="4000" dirty="0"/>
              <a:t>Consultation and getting involved</a:t>
            </a:r>
          </a:p>
        </p:txBody>
      </p:sp>
      <p:pic>
        <p:nvPicPr>
          <p:cNvPr id="4" name="Picture 3">
            <a:extLst>
              <a:ext uri="{FF2B5EF4-FFF2-40B4-BE49-F238E27FC236}">
                <a16:creationId xmlns:a16="http://schemas.microsoft.com/office/drawing/2014/main" xmlns="" id="{0A9B2C8E-07F3-46C9-BF72-98DC54B43A85}"/>
              </a:ext>
            </a:extLst>
          </p:cNvPr>
          <p:cNvPicPr>
            <a:picLocks noChangeAspect="1"/>
          </p:cNvPicPr>
          <p:nvPr/>
        </p:nvPicPr>
        <p:blipFill>
          <a:blip r:embed="rId2"/>
          <a:stretch>
            <a:fillRect/>
          </a:stretch>
        </p:blipFill>
        <p:spPr>
          <a:xfrm>
            <a:off x="838200" y="558473"/>
            <a:ext cx="810838" cy="938865"/>
          </a:xfrm>
          <a:prstGeom prst="rect">
            <a:avLst/>
          </a:prstGeom>
        </p:spPr>
      </p:pic>
    </p:spTree>
    <p:extLst>
      <p:ext uri="{BB962C8B-B14F-4D97-AF65-F5344CB8AC3E}">
        <p14:creationId xmlns:p14="http://schemas.microsoft.com/office/powerpoint/2010/main" val="2364027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xmlns="" id="{7E9D06CE-2D7B-444C-86B0-3FFA840B80C2}"/>
              </a:ext>
            </a:extLst>
          </p:cNvPr>
          <p:cNvSpPr>
            <a:spLocks noGrp="1"/>
          </p:cNvSpPr>
          <p:nvPr>
            <p:ph sz="quarter" idx="11"/>
          </p:nvPr>
        </p:nvSpPr>
        <p:spPr/>
        <p:txBody>
          <a:bodyPr vert="horz" anchor="t"/>
          <a:lstStyle/>
          <a:p>
            <a:pPr algn="ctr"/>
            <a:r>
              <a:rPr lang="en-GB" dirty="0"/>
              <a:t>Safe Relationships</a:t>
            </a:r>
          </a:p>
        </p:txBody>
      </p:sp>
      <p:sp>
        <p:nvSpPr>
          <p:cNvPr id="17" name="Content Placeholder 16">
            <a:extLst>
              <a:ext uri="{FF2B5EF4-FFF2-40B4-BE49-F238E27FC236}">
                <a16:creationId xmlns:a16="http://schemas.microsoft.com/office/drawing/2014/main" xmlns="" id="{64F2092F-500E-4392-895F-3785EC2CECA9}"/>
              </a:ext>
            </a:extLst>
          </p:cNvPr>
          <p:cNvSpPr>
            <a:spLocks noGrp="1"/>
          </p:cNvSpPr>
          <p:nvPr>
            <p:ph sz="quarter" idx="12"/>
          </p:nvPr>
        </p:nvSpPr>
        <p:spPr/>
        <p:txBody>
          <a:bodyPr vert="horz" anchor="t"/>
          <a:lstStyle/>
          <a:p>
            <a:endParaRPr lang="en-GB" dirty="0"/>
          </a:p>
          <a:p>
            <a:endParaRPr lang="en-GB" dirty="0"/>
          </a:p>
          <a:p>
            <a:r>
              <a:rPr lang="en-GB" dirty="0"/>
              <a:t>Rachel Young</a:t>
            </a:r>
          </a:p>
        </p:txBody>
      </p:sp>
      <p:sp>
        <p:nvSpPr>
          <p:cNvPr id="18" name="Content Placeholder 17">
            <a:extLst>
              <a:ext uri="{FF2B5EF4-FFF2-40B4-BE49-F238E27FC236}">
                <a16:creationId xmlns:a16="http://schemas.microsoft.com/office/drawing/2014/main" xmlns="" id="{FD94A9BF-6C5E-49DE-B008-858474570D07}"/>
              </a:ext>
            </a:extLst>
          </p:cNvPr>
          <p:cNvSpPr>
            <a:spLocks noGrp="1"/>
          </p:cNvSpPr>
          <p:nvPr>
            <p:ph sz="quarter" idx="13"/>
          </p:nvPr>
        </p:nvSpPr>
        <p:spPr/>
        <p:txBody>
          <a:bodyPr/>
          <a:lstStyle/>
          <a:p>
            <a:endParaRPr lang="en-GB" dirty="0"/>
          </a:p>
          <a:p>
            <a:endParaRPr lang="en-GB" dirty="0"/>
          </a:p>
          <a:p>
            <a:endParaRPr lang="en-GB" dirty="0"/>
          </a:p>
          <a:p>
            <a:r>
              <a:rPr lang="en-GB" dirty="0"/>
              <a:t>Domestic and Sexual Violence Co-ordinator</a:t>
            </a:r>
          </a:p>
        </p:txBody>
      </p:sp>
    </p:spTree>
    <p:extLst>
      <p:ext uri="{BB962C8B-B14F-4D97-AF65-F5344CB8AC3E}">
        <p14:creationId xmlns:p14="http://schemas.microsoft.com/office/powerpoint/2010/main" val="1100441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8A10502-B0C3-4931-97BD-A4AF289B4D4F}"/>
              </a:ext>
            </a:extLst>
          </p:cNvPr>
          <p:cNvSpPr>
            <a:spLocks noGrp="1"/>
          </p:cNvSpPr>
          <p:nvPr>
            <p:ph sz="quarter" idx="10"/>
          </p:nvPr>
        </p:nvSpPr>
        <p:spPr>
          <a:xfrm>
            <a:off x="508000" y="2479804"/>
            <a:ext cx="11276632" cy="3901524"/>
          </a:xfrm>
        </p:spPr>
        <p:txBody>
          <a:bodyPr numCol="2"/>
          <a:lstStyle/>
          <a:p>
            <a:pPr algn="just">
              <a:lnSpc>
                <a:spcPct val="80000"/>
              </a:lnSpc>
              <a:buNone/>
            </a:pPr>
            <a:r>
              <a:rPr lang="en-GB" dirty="0"/>
              <a:t>	Two 32 year olds sexually touching at a party. One has had a lot to drink and has been confused and finding it difficult to stay awake. The other doesn’t drink. </a:t>
            </a:r>
          </a:p>
        </p:txBody>
      </p:sp>
      <p:sp>
        <p:nvSpPr>
          <p:cNvPr id="3" name="Content Placeholder 2">
            <a:extLst>
              <a:ext uri="{FF2B5EF4-FFF2-40B4-BE49-F238E27FC236}">
                <a16:creationId xmlns:a16="http://schemas.microsoft.com/office/drawing/2014/main" xmlns="" id="{15CDEDAC-0EF2-43BE-879E-39B182220012}"/>
              </a:ext>
            </a:extLst>
          </p:cNvPr>
          <p:cNvSpPr>
            <a:spLocks noGrp="1"/>
          </p:cNvSpPr>
          <p:nvPr>
            <p:ph sz="quarter" idx="11"/>
          </p:nvPr>
        </p:nvSpPr>
        <p:spPr/>
        <p:txBody>
          <a:bodyPr/>
          <a:lstStyle/>
          <a:p>
            <a:r>
              <a:rPr lang="en-GB" dirty="0"/>
              <a:t>Legal/illegal Quiz</a:t>
            </a:r>
          </a:p>
        </p:txBody>
      </p:sp>
    </p:spTree>
    <p:extLst>
      <p:ext uri="{BB962C8B-B14F-4D97-AF65-F5344CB8AC3E}">
        <p14:creationId xmlns:p14="http://schemas.microsoft.com/office/powerpoint/2010/main" val="3346817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D56E0AA0-3447-4386-A04D-E061C0AC5452}"/>
              </a:ext>
            </a:extLst>
          </p:cNvPr>
          <p:cNvSpPr>
            <a:spLocks noGrp="1"/>
          </p:cNvSpPr>
          <p:nvPr>
            <p:ph sz="quarter" idx="10"/>
          </p:nvPr>
        </p:nvSpPr>
        <p:spPr/>
        <p:txBody>
          <a:bodyPr/>
          <a:lstStyle/>
          <a:p>
            <a:pPr marL="0" indent="0">
              <a:buNone/>
            </a:pPr>
            <a:r>
              <a:rPr lang="en-GB" i="1" dirty="0"/>
              <a:t>The Sexual Offences Act 2003 defines ‘consent’ as someone agreeing by choice, and having the </a:t>
            </a:r>
            <a:r>
              <a:rPr lang="en-GB" b="1" i="1" dirty="0"/>
              <a:t>freedom</a:t>
            </a:r>
            <a:r>
              <a:rPr lang="en-GB" i="1" dirty="0"/>
              <a:t> and </a:t>
            </a:r>
            <a:r>
              <a:rPr lang="en-GB" b="1" i="1" dirty="0"/>
              <a:t>capacity </a:t>
            </a:r>
            <a:r>
              <a:rPr lang="en-GB" i="1" dirty="0"/>
              <a:t>to make that choice. In this case, he has continued touching her without consent, which is sexual assault.</a:t>
            </a:r>
            <a:endParaRPr lang="en-GB" dirty="0"/>
          </a:p>
          <a:p>
            <a:endParaRPr lang="en-GB" dirty="0"/>
          </a:p>
        </p:txBody>
      </p:sp>
      <p:sp>
        <p:nvSpPr>
          <p:cNvPr id="7" name="Content Placeholder 6">
            <a:extLst>
              <a:ext uri="{FF2B5EF4-FFF2-40B4-BE49-F238E27FC236}">
                <a16:creationId xmlns:a16="http://schemas.microsoft.com/office/drawing/2014/main" xmlns="" id="{15D42B87-A886-40D5-B49B-91DD544EA816}"/>
              </a:ext>
            </a:extLst>
          </p:cNvPr>
          <p:cNvSpPr>
            <a:spLocks noGrp="1"/>
          </p:cNvSpPr>
          <p:nvPr>
            <p:ph sz="quarter" idx="11"/>
          </p:nvPr>
        </p:nvSpPr>
        <p:spPr/>
        <p:txBody>
          <a:bodyPr/>
          <a:lstStyle/>
          <a:p>
            <a:r>
              <a:rPr lang="en-GB" dirty="0"/>
              <a:t>Illegal </a:t>
            </a:r>
          </a:p>
        </p:txBody>
      </p:sp>
      <p:sp>
        <p:nvSpPr>
          <p:cNvPr id="3" name="Date Placeholder 2">
            <a:extLst>
              <a:ext uri="{FF2B5EF4-FFF2-40B4-BE49-F238E27FC236}">
                <a16:creationId xmlns:a16="http://schemas.microsoft.com/office/drawing/2014/main" xmlns="" id="{6D291E00-DDAB-4057-89D6-F61C1041DAB0}"/>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E4FAD2-2873-478C-A5BC-669A5C411F52}"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25016DF9-181B-4FF8-BD10-BD1953216CF8}"/>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77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xmlns="" id="{84993B68-C3A2-468A-92FB-7A4D2FC52D69}"/>
              </a:ext>
            </a:extLst>
          </p:cNvPr>
          <p:cNvSpPr txBox="1">
            <a:spLocks/>
          </p:cNvSpPr>
          <p:nvPr/>
        </p:nvSpPr>
        <p:spPr>
          <a:xfrm>
            <a:off x="263352" y="1117092"/>
            <a:ext cx="11809312" cy="87174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pPr>
            <a:r>
              <a:rPr lang="en-GB" sz="2400" dirty="0"/>
              <a:t>Safeguarding Activity Across Bournemouth, Christchurch* and Poole in 2019 </a:t>
            </a:r>
          </a:p>
        </p:txBody>
      </p:sp>
      <p:sp>
        <p:nvSpPr>
          <p:cNvPr id="5" name="TextBox 4">
            <a:extLst>
              <a:ext uri="{FF2B5EF4-FFF2-40B4-BE49-F238E27FC236}">
                <a16:creationId xmlns:a16="http://schemas.microsoft.com/office/drawing/2014/main" xmlns="" id="{048CCE99-F539-4B6C-8436-E43E0D39738A}"/>
              </a:ext>
            </a:extLst>
          </p:cNvPr>
          <p:cNvSpPr txBox="1"/>
          <p:nvPr/>
        </p:nvSpPr>
        <p:spPr>
          <a:xfrm>
            <a:off x="263353" y="1700808"/>
            <a:ext cx="3168351" cy="2800767"/>
          </a:xfrm>
          <a:prstGeom prst="rect">
            <a:avLst/>
          </a:prstGeom>
          <a:noFill/>
        </p:spPr>
        <p:txBody>
          <a:bodyPr wrap="square" rtlCol="0">
            <a:spAutoFit/>
          </a:bodyPr>
          <a:lstStyle/>
          <a:p>
            <a:r>
              <a:rPr lang="en-GB" sz="2000" b="1" dirty="0">
                <a:solidFill>
                  <a:srgbClr val="3A2050"/>
                </a:solidFill>
              </a:rPr>
              <a:t>BCP Council received </a:t>
            </a:r>
          </a:p>
          <a:p>
            <a:r>
              <a:rPr lang="en-GB" sz="2000" b="1" dirty="0">
                <a:solidFill>
                  <a:srgbClr val="3A2050"/>
                </a:solidFill>
              </a:rPr>
              <a:t>4288 concerns </a:t>
            </a:r>
          </a:p>
          <a:p>
            <a:r>
              <a:rPr lang="en-GB" sz="2000" b="1" dirty="0">
                <a:solidFill>
                  <a:srgbClr val="3A2050"/>
                </a:solidFill>
              </a:rPr>
              <a:t>in 2019, leading to 762 Section 42 Enquiries and 143 other Safeguarding Enquiries</a:t>
            </a:r>
          </a:p>
          <a:p>
            <a:endParaRPr lang="en-GB" sz="2400" b="1" dirty="0">
              <a:solidFill>
                <a:srgbClr val="3A2050"/>
              </a:solidFill>
            </a:endParaRPr>
          </a:p>
          <a:p>
            <a:r>
              <a:rPr lang="en-GB" sz="1600" b="1" dirty="0">
                <a:solidFill>
                  <a:srgbClr val="3A2050"/>
                </a:solidFill>
              </a:rPr>
              <a:t>*Christchurch data from </a:t>
            </a:r>
          </a:p>
          <a:p>
            <a:r>
              <a:rPr lang="en-GB" sz="1600" b="1" dirty="0">
                <a:solidFill>
                  <a:srgbClr val="3A2050"/>
                </a:solidFill>
              </a:rPr>
              <a:t>1</a:t>
            </a:r>
            <a:r>
              <a:rPr lang="en-GB" sz="1600" b="1" baseline="30000" dirty="0">
                <a:solidFill>
                  <a:srgbClr val="3A2050"/>
                </a:solidFill>
              </a:rPr>
              <a:t>st</a:t>
            </a:r>
            <a:r>
              <a:rPr lang="en-GB" sz="1600" b="1" dirty="0">
                <a:solidFill>
                  <a:srgbClr val="3A2050"/>
                </a:solidFill>
              </a:rPr>
              <a:t> April 2019</a:t>
            </a:r>
          </a:p>
        </p:txBody>
      </p:sp>
      <p:pic>
        <p:nvPicPr>
          <p:cNvPr id="11" name="Picture 10">
            <a:extLst>
              <a:ext uri="{FF2B5EF4-FFF2-40B4-BE49-F238E27FC236}">
                <a16:creationId xmlns:a16="http://schemas.microsoft.com/office/drawing/2014/main" xmlns="" id="{5B26CED7-CE6B-40C6-A3A2-395D2D892CA6}"/>
              </a:ext>
            </a:extLst>
          </p:cNvPr>
          <p:cNvPicPr>
            <a:picLocks noChangeAspect="1"/>
          </p:cNvPicPr>
          <p:nvPr/>
        </p:nvPicPr>
        <p:blipFill>
          <a:blip r:embed="rId3"/>
          <a:stretch>
            <a:fillRect/>
          </a:stretch>
        </p:blipFill>
        <p:spPr>
          <a:xfrm>
            <a:off x="3359696" y="1598390"/>
            <a:ext cx="4343971" cy="2630623"/>
          </a:xfrm>
          <a:prstGeom prst="rect">
            <a:avLst/>
          </a:prstGeom>
        </p:spPr>
      </p:pic>
      <p:pic>
        <p:nvPicPr>
          <p:cNvPr id="16" name="Picture 15">
            <a:extLst>
              <a:ext uri="{FF2B5EF4-FFF2-40B4-BE49-F238E27FC236}">
                <a16:creationId xmlns:a16="http://schemas.microsoft.com/office/drawing/2014/main" xmlns="" id="{B98F4500-DCAD-4059-AE33-ABF535DAA703}"/>
              </a:ext>
            </a:extLst>
          </p:cNvPr>
          <p:cNvPicPr>
            <a:picLocks noChangeAspect="1"/>
          </p:cNvPicPr>
          <p:nvPr/>
        </p:nvPicPr>
        <p:blipFill>
          <a:blip r:embed="rId4"/>
          <a:stretch>
            <a:fillRect/>
          </a:stretch>
        </p:blipFill>
        <p:spPr>
          <a:xfrm>
            <a:off x="8544274" y="2359796"/>
            <a:ext cx="2566638" cy="1755800"/>
          </a:xfrm>
          <a:prstGeom prst="rect">
            <a:avLst/>
          </a:prstGeom>
        </p:spPr>
      </p:pic>
      <p:sp>
        <p:nvSpPr>
          <p:cNvPr id="18" name="TextBox 17">
            <a:extLst>
              <a:ext uri="{FF2B5EF4-FFF2-40B4-BE49-F238E27FC236}">
                <a16:creationId xmlns:a16="http://schemas.microsoft.com/office/drawing/2014/main" xmlns="" id="{9097EE53-7DC0-44AB-876D-F0189A53DA38}"/>
              </a:ext>
            </a:extLst>
          </p:cNvPr>
          <p:cNvSpPr txBox="1"/>
          <p:nvPr/>
        </p:nvSpPr>
        <p:spPr>
          <a:xfrm>
            <a:off x="9287220" y="1552966"/>
            <a:ext cx="1080745" cy="738664"/>
          </a:xfrm>
          <a:prstGeom prst="rect">
            <a:avLst/>
          </a:prstGeom>
          <a:noFill/>
        </p:spPr>
        <p:txBody>
          <a:bodyPr wrap="none" rtlCol="0">
            <a:spAutoFit/>
          </a:bodyPr>
          <a:lstStyle/>
          <a:p>
            <a:r>
              <a:rPr lang="en-GB" sz="1400" dirty="0"/>
              <a:t>Section 42 </a:t>
            </a:r>
          </a:p>
          <a:p>
            <a:r>
              <a:rPr lang="en-GB" sz="1400" dirty="0"/>
              <a:t>Enquiries</a:t>
            </a:r>
          </a:p>
          <a:p>
            <a:r>
              <a:rPr lang="en-GB" sz="1400" dirty="0"/>
              <a:t> by gender</a:t>
            </a:r>
          </a:p>
        </p:txBody>
      </p:sp>
      <p:pic>
        <p:nvPicPr>
          <p:cNvPr id="20" name="Picture 19">
            <a:extLst>
              <a:ext uri="{FF2B5EF4-FFF2-40B4-BE49-F238E27FC236}">
                <a16:creationId xmlns:a16="http://schemas.microsoft.com/office/drawing/2014/main" xmlns="" id="{3E254B59-F073-4953-945C-60E487B59CF8}"/>
              </a:ext>
            </a:extLst>
          </p:cNvPr>
          <p:cNvPicPr>
            <a:picLocks noChangeAspect="1"/>
          </p:cNvPicPr>
          <p:nvPr/>
        </p:nvPicPr>
        <p:blipFill>
          <a:blip r:embed="rId5"/>
          <a:stretch>
            <a:fillRect/>
          </a:stretch>
        </p:blipFill>
        <p:spPr>
          <a:xfrm>
            <a:off x="593293" y="4524375"/>
            <a:ext cx="10744200" cy="2333625"/>
          </a:xfrm>
          <a:prstGeom prst="rect">
            <a:avLst/>
          </a:prstGeom>
        </p:spPr>
      </p:pic>
    </p:spTree>
    <p:extLst>
      <p:ext uri="{BB962C8B-B14F-4D97-AF65-F5344CB8AC3E}">
        <p14:creationId xmlns:p14="http://schemas.microsoft.com/office/powerpoint/2010/main" val="3055881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99CD72C8-A69F-422F-8D84-B8DEBD68A9CC}"/>
              </a:ext>
            </a:extLst>
          </p:cNvPr>
          <p:cNvSpPr>
            <a:spLocks noGrp="1"/>
          </p:cNvSpPr>
          <p:nvPr>
            <p:ph sz="quarter" idx="10"/>
          </p:nvPr>
        </p:nvSpPr>
        <p:spPr/>
        <p:txBody>
          <a:bodyPr/>
          <a:lstStyle/>
          <a:p>
            <a:pPr marL="0" indent="0">
              <a:buNone/>
            </a:pPr>
            <a:r>
              <a:rPr lang="en-GB" dirty="0"/>
              <a:t>A group of men go to a strip club together, and two of them pay for a lap dance</a:t>
            </a:r>
          </a:p>
          <a:p>
            <a:endParaRPr lang="en-GB" dirty="0"/>
          </a:p>
        </p:txBody>
      </p:sp>
      <p:sp>
        <p:nvSpPr>
          <p:cNvPr id="7" name="Content Placeholder 6">
            <a:extLst>
              <a:ext uri="{FF2B5EF4-FFF2-40B4-BE49-F238E27FC236}">
                <a16:creationId xmlns:a16="http://schemas.microsoft.com/office/drawing/2014/main" xmlns="" id="{A2D85609-C6C3-4F2A-9994-6473D8A473A6}"/>
              </a:ext>
            </a:extLst>
          </p:cNvPr>
          <p:cNvSpPr>
            <a:spLocks noGrp="1"/>
          </p:cNvSpPr>
          <p:nvPr>
            <p:ph sz="quarter" idx="11"/>
          </p:nvPr>
        </p:nvSpPr>
        <p:spPr/>
        <p:txBody>
          <a:bodyPr/>
          <a:lstStyle/>
          <a:p>
            <a:r>
              <a:rPr lang="en-GB" dirty="0"/>
              <a:t>Q2</a:t>
            </a:r>
          </a:p>
        </p:txBody>
      </p:sp>
      <p:sp>
        <p:nvSpPr>
          <p:cNvPr id="3" name="Date Placeholder 2">
            <a:extLst>
              <a:ext uri="{FF2B5EF4-FFF2-40B4-BE49-F238E27FC236}">
                <a16:creationId xmlns:a16="http://schemas.microsoft.com/office/drawing/2014/main" xmlns="" id="{C8EB6B36-E6AA-4E85-BAB8-8091D88DCE3A}"/>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C0ED49-1983-4356-930E-42940EB61A67}"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5B17F425-9541-4FAD-BBBC-84ED520AC2CA}"/>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466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540B427-A8DD-4086-9FDF-30C01245EA3C}"/>
              </a:ext>
            </a:extLst>
          </p:cNvPr>
          <p:cNvSpPr>
            <a:spLocks noGrp="1"/>
          </p:cNvSpPr>
          <p:nvPr>
            <p:ph sz="quarter" idx="10"/>
          </p:nvPr>
        </p:nvSpPr>
        <p:spPr/>
        <p:txBody>
          <a:bodyPr/>
          <a:lstStyle/>
          <a:p>
            <a:pPr marL="0" indent="0">
              <a:buNone/>
            </a:pPr>
            <a:r>
              <a:rPr lang="en-GB" i="1" dirty="0"/>
              <a:t>This is not an offence, unless the person/s who provide the sexual service (i.e. stripping, lap-dancing) has been forced, threatened or coerced.</a:t>
            </a:r>
            <a:endParaRPr lang="en-GB" dirty="0"/>
          </a:p>
          <a:p>
            <a:endParaRPr lang="en-GB" dirty="0"/>
          </a:p>
        </p:txBody>
      </p:sp>
      <p:sp>
        <p:nvSpPr>
          <p:cNvPr id="7" name="Content Placeholder 6">
            <a:extLst>
              <a:ext uri="{FF2B5EF4-FFF2-40B4-BE49-F238E27FC236}">
                <a16:creationId xmlns:a16="http://schemas.microsoft.com/office/drawing/2014/main" xmlns="" id="{32DAA27E-A6E8-4A9D-B878-F8CF1AF7B056}"/>
              </a:ext>
            </a:extLst>
          </p:cNvPr>
          <p:cNvSpPr>
            <a:spLocks noGrp="1"/>
          </p:cNvSpPr>
          <p:nvPr>
            <p:ph sz="quarter" idx="11"/>
          </p:nvPr>
        </p:nvSpPr>
        <p:spPr/>
        <p:txBody>
          <a:bodyPr/>
          <a:lstStyle/>
          <a:p>
            <a:r>
              <a:rPr lang="en-GB" dirty="0"/>
              <a:t>Legal</a:t>
            </a:r>
          </a:p>
        </p:txBody>
      </p:sp>
      <p:sp>
        <p:nvSpPr>
          <p:cNvPr id="3" name="Date Placeholder 2">
            <a:extLst>
              <a:ext uri="{FF2B5EF4-FFF2-40B4-BE49-F238E27FC236}">
                <a16:creationId xmlns:a16="http://schemas.microsoft.com/office/drawing/2014/main" xmlns="" id="{87C1A11B-4523-4790-B0BB-8FC885661423}"/>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8F0811-64C5-4E07-B0B9-08F8BB8FC17C}"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84E695D1-26CB-4F45-8E83-76A310582A9B}"/>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57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62961843-60D5-468A-B04D-E95BCC052E9F}"/>
              </a:ext>
            </a:extLst>
          </p:cNvPr>
          <p:cNvSpPr>
            <a:spLocks noGrp="1"/>
          </p:cNvSpPr>
          <p:nvPr>
            <p:ph sz="quarter" idx="10"/>
          </p:nvPr>
        </p:nvSpPr>
        <p:spPr/>
        <p:txBody>
          <a:bodyPr/>
          <a:lstStyle/>
          <a:p>
            <a:pPr marL="0" indent="0">
              <a:buNone/>
            </a:pPr>
            <a:r>
              <a:rPr lang="en-GB" dirty="0"/>
              <a:t>A 19 year old female youth worker having a consensual sexual relationship with her 16 year old boyfriend, who she met at the youth club </a:t>
            </a:r>
          </a:p>
        </p:txBody>
      </p:sp>
      <p:sp>
        <p:nvSpPr>
          <p:cNvPr id="7" name="Content Placeholder 6">
            <a:extLst>
              <a:ext uri="{FF2B5EF4-FFF2-40B4-BE49-F238E27FC236}">
                <a16:creationId xmlns:a16="http://schemas.microsoft.com/office/drawing/2014/main" xmlns="" id="{ABDE8CA8-1423-42DB-9936-DC7B4F6CF53C}"/>
              </a:ext>
            </a:extLst>
          </p:cNvPr>
          <p:cNvSpPr>
            <a:spLocks noGrp="1"/>
          </p:cNvSpPr>
          <p:nvPr>
            <p:ph sz="quarter" idx="11"/>
          </p:nvPr>
        </p:nvSpPr>
        <p:spPr/>
        <p:txBody>
          <a:bodyPr/>
          <a:lstStyle/>
          <a:p>
            <a:r>
              <a:rPr lang="en-GB" dirty="0"/>
              <a:t>Q3</a:t>
            </a:r>
          </a:p>
        </p:txBody>
      </p:sp>
      <p:sp>
        <p:nvSpPr>
          <p:cNvPr id="3" name="Date Placeholder 2">
            <a:extLst>
              <a:ext uri="{FF2B5EF4-FFF2-40B4-BE49-F238E27FC236}">
                <a16:creationId xmlns:a16="http://schemas.microsoft.com/office/drawing/2014/main" xmlns="" id="{74CE0812-861C-4D73-9AF7-940E61D38AF1}"/>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09EC0A-1E7A-483C-B6C2-AC7A1F15B8AD}"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93FAE6A8-687D-4798-80C9-563255280E0B}"/>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921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6F847375-B5C2-411A-86C3-CD844B8A4F0B}"/>
              </a:ext>
            </a:extLst>
          </p:cNvPr>
          <p:cNvSpPr>
            <a:spLocks noGrp="1"/>
          </p:cNvSpPr>
          <p:nvPr>
            <p:ph sz="quarter" idx="10"/>
          </p:nvPr>
        </p:nvSpPr>
        <p:spPr/>
        <p:txBody>
          <a:bodyPr numCol="2"/>
          <a:lstStyle/>
          <a:p>
            <a:r>
              <a:rPr lang="en-US" sz="2000" dirty="0"/>
              <a:t>Specific roles include:</a:t>
            </a:r>
          </a:p>
          <a:p>
            <a:r>
              <a:rPr lang="en-US" sz="2000" dirty="0"/>
              <a:t>teachers</a:t>
            </a:r>
          </a:p>
          <a:p>
            <a:r>
              <a:rPr lang="en-US" sz="2000" dirty="0"/>
              <a:t>social workers</a:t>
            </a:r>
          </a:p>
          <a:p>
            <a:r>
              <a:rPr lang="en-US" sz="2000" dirty="0"/>
              <a:t>doctors</a:t>
            </a:r>
          </a:p>
          <a:p>
            <a:r>
              <a:rPr lang="en-US" sz="2000" dirty="0"/>
              <a:t>foster carers</a:t>
            </a:r>
          </a:p>
          <a:p>
            <a:r>
              <a:rPr lang="en-US" sz="2000" dirty="0"/>
              <a:t>police officers</a:t>
            </a:r>
          </a:p>
          <a:p>
            <a:r>
              <a:rPr lang="en-US" sz="2000" dirty="0"/>
              <a:t>Specific settings include:</a:t>
            </a:r>
          </a:p>
          <a:p>
            <a:r>
              <a:rPr lang="en-US" sz="2000" dirty="0"/>
              <a:t>educational institutions</a:t>
            </a:r>
          </a:p>
          <a:p>
            <a:r>
              <a:rPr lang="en-US" sz="2000" dirty="0"/>
              <a:t>hospitals</a:t>
            </a:r>
          </a:p>
          <a:p>
            <a:r>
              <a:rPr lang="en-US" sz="2000" dirty="0"/>
              <a:t>foster homes</a:t>
            </a:r>
          </a:p>
          <a:p>
            <a:r>
              <a:rPr lang="en-US" sz="2000" dirty="0"/>
              <a:t>residential care homes</a:t>
            </a:r>
          </a:p>
          <a:p>
            <a:r>
              <a:rPr lang="en-US" sz="2000" dirty="0"/>
              <a:t>young offenders institutions</a:t>
            </a:r>
          </a:p>
          <a:p>
            <a:r>
              <a:rPr lang="en-US" sz="2000" dirty="0"/>
              <a:t>independent clinics</a:t>
            </a:r>
          </a:p>
          <a:p>
            <a:endParaRPr lang="en-GB" dirty="0"/>
          </a:p>
        </p:txBody>
      </p:sp>
      <p:sp>
        <p:nvSpPr>
          <p:cNvPr id="7" name="Content Placeholder 6">
            <a:extLst>
              <a:ext uri="{FF2B5EF4-FFF2-40B4-BE49-F238E27FC236}">
                <a16:creationId xmlns:a16="http://schemas.microsoft.com/office/drawing/2014/main" xmlns="" id="{C0A69E98-FA68-4A8E-AC80-E1FE7AA53056}"/>
              </a:ext>
            </a:extLst>
          </p:cNvPr>
          <p:cNvSpPr>
            <a:spLocks noGrp="1"/>
          </p:cNvSpPr>
          <p:nvPr>
            <p:ph sz="quarter" idx="11"/>
          </p:nvPr>
        </p:nvSpPr>
        <p:spPr/>
        <p:txBody>
          <a:bodyPr/>
          <a:lstStyle/>
          <a:p>
            <a:r>
              <a:rPr lang="en-GB" dirty="0"/>
              <a:t>Illegal </a:t>
            </a:r>
          </a:p>
        </p:txBody>
      </p:sp>
      <p:sp>
        <p:nvSpPr>
          <p:cNvPr id="3" name="Date Placeholder 2">
            <a:extLst>
              <a:ext uri="{FF2B5EF4-FFF2-40B4-BE49-F238E27FC236}">
                <a16:creationId xmlns:a16="http://schemas.microsoft.com/office/drawing/2014/main" xmlns="" id="{E09B3772-E6A8-43DF-B0BF-980C84C8EBAC}"/>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A0B0B8-1C4E-4111-B4E3-9E79F136B2F8}"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9D6BE0C0-8887-4B08-A818-F80A62238131}"/>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293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91ED3D09-3AA8-4D68-A6A8-8CB62016690A}"/>
              </a:ext>
            </a:extLst>
          </p:cNvPr>
          <p:cNvSpPr>
            <a:spLocks noGrp="1"/>
          </p:cNvSpPr>
          <p:nvPr>
            <p:ph sz="quarter" idx="10"/>
          </p:nvPr>
        </p:nvSpPr>
        <p:spPr/>
        <p:txBody>
          <a:bodyPr/>
          <a:lstStyle/>
          <a:p>
            <a:r>
              <a:rPr lang="en-GB" dirty="0"/>
              <a:t>A 56 year old man buys his friend double-shots of vodka when she thinks she’s drinking singles, with the intent of getting her too drunk to be able to refuse sex</a:t>
            </a:r>
          </a:p>
          <a:p>
            <a:endParaRPr lang="en-GB" dirty="0"/>
          </a:p>
        </p:txBody>
      </p:sp>
      <p:sp>
        <p:nvSpPr>
          <p:cNvPr id="7" name="Content Placeholder 6">
            <a:extLst>
              <a:ext uri="{FF2B5EF4-FFF2-40B4-BE49-F238E27FC236}">
                <a16:creationId xmlns:a16="http://schemas.microsoft.com/office/drawing/2014/main" xmlns="" id="{9248F96A-AC2A-4E6E-A7AA-15A9620D07CE}"/>
              </a:ext>
            </a:extLst>
          </p:cNvPr>
          <p:cNvSpPr>
            <a:spLocks noGrp="1"/>
          </p:cNvSpPr>
          <p:nvPr>
            <p:ph sz="quarter" idx="11"/>
          </p:nvPr>
        </p:nvSpPr>
        <p:spPr/>
        <p:txBody>
          <a:bodyPr/>
          <a:lstStyle/>
          <a:p>
            <a:r>
              <a:rPr lang="en-GB" dirty="0"/>
              <a:t>Q4</a:t>
            </a:r>
          </a:p>
        </p:txBody>
      </p:sp>
      <p:sp>
        <p:nvSpPr>
          <p:cNvPr id="3" name="Date Placeholder 2">
            <a:extLst>
              <a:ext uri="{FF2B5EF4-FFF2-40B4-BE49-F238E27FC236}">
                <a16:creationId xmlns:a16="http://schemas.microsoft.com/office/drawing/2014/main" xmlns="" id="{E537DD6A-BCC7-494A-8288-1C26E1EB9085}"/>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A15453-5337-40B6-A621-5EFEAC13DDD5}"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2CC7E1BF-A925-4E9E-8B9C-F50614DD13E9}"/>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982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7A90472C-DD46-49F5-AFA3-388795F47C7F}"/>
              </a:ext>
            </a:extLst>
          </p:cNvPr>
          <p:cNvSpPr>
            <a:spLocks noGrp="1"/>
          </p:cNvSpPr>
          <p:nvPr>
            <p:ph sz="quarter" idx="10"/>
          </p:nvPr>
        </p:nvSpPr>
        <p:spPr/>
        <p:txBody>
          <a:bodyPr/>
          <a:lstStyle/>
          <a:p>
            <a:r>
              <a:rPr lang="en-GB" i="1" dirty="0"/>
              <a:t>Intentionally administering a substance with the intent of overpowering someone to engage in sexual activity is an offence under the Sexual Offences Act 2003.</a:t>
            </a:r>
            <a:endParaRPr lang="en-GB" dirty="0"/>
          </a:p>
          <a:p>
            <a:endParaRPr lang="en-GB" dirty="0"/>
          </a:p>
        </p:txBody>
      </p:sp>
      <p:sp>
        <p:nvSpPr>
          <p:cNvPr id="7" name="Content Placeholder 6">
            <a:extLst>
              <a:ext uri="{FF2B5EF4-FFF2-40B4-BE49-F238E27FC236}">
                <a16:creationId xmlns:a16="http://schemas.microsoft.com/office/drawing/2014/main" xmlns="" id="{B0AC2883-40A6-4F95-9E91-36456806EDA7}"/>
              </a:ext>
            </a:extLst>
          </p:cNvPr>
          <p:cNvSpPr>
            <a:spLocks noGrp="1"/>
          </p:cNvSpPr>
          <p:nvPr>
            <p:ph sz="quarter" idx="11"/>
          </p:nvPr>
        </p:nvSpPr>
        <p:spPr/>
        <p:txBody>
          <a:bodyPr/>
          <a:lstStyle/>
          <a:p>
            <a:r>
              <a:rPr lang="en-GB" dirty="0"/>
              <a:t>ILLEGAL </a:t>
            </a:r>
          </a:p>
        </p:txBody>
      </p:sp>
      <p:sp>
        <p:nvSpPr>
          <p:cNvPr id="3" name="Date Placeholder 2">
            <a:extLst>
              <a:ext uri="{FF2B5EF4-FFF2-40B4-BE49-F238E27FC236}">
                <a16:creationId xmlns:a16="http://schemas.microsoft.com/office/drawing/2014/main" xmlns="" id="{2F82EB5E-4674-443B-B3B3-F86A538CDBA1}"/>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B31B6E-4766-44C7-93B7-8AA395CBED7C}"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148F9C7B-E530-440A-BE25-A32444668E44}"/>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269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74A31EC8-5AF9-4C8C-AFF9-B807D69947F5}"/>
              </a:ext>
            </a:extLst>
          </p:cNvPr>
          <p:cNvSpPr>
            <a:spLocks noGrp="1"/>
          </p:cNvSpPr>
          <p:nvPr>
            <p:ph sz="quarter" idx="10"/>
          </p:nvPr>
        </p:nvSpPr>
        <p:spPr/>
        <p:txBody>
          <a:bodyPr/>
          <a:lstStyle/>
          <a:p>
            <a:pPr marL="0" indent="0">
              <a:buNone/>
            </a:pPr>
            <a:r>
              <a:rPr lang="en-GB" dirty="0"/>
              <a:t>A man pays his drug debt by allowing the dealer to have sex with his girlfriend</a:t>
            </a:r>
          </a:p>
          <a:p>
            <a:endParaRPr lang="en-GB" dirty="0"/>
          </a:p>
        </p:txBody>
      </p:sp>
      <p:sp>
        <p:nvSpPr>
          <p:cNvPr id="7" name="Content Placeholder 6">
            <a:extLst>
              <a:ext uri="{FF2B5EF4-FFF2-40B4-BE49-F238E27FC236}">
                <a16:creationId xmlns:a16="http://schemas.microsoft.com/office/drawing/2014/main" xmlns="" id="{6AF9AC9A-887C-4EB9-B385-B9BF3BF96191}"/>
              </a:ext>
            </a:extLst>
          </p:cNvPr>
          <p:cNvSpPr>
            <a:spLocks noGrp="1"/>
          </p:cNvSpPr>
          <p:nvPr>
            <p:ph sz="quarter" idx="11"/>
          </p:nvPr>
        </p:nvSpPr>
        <p:spPr/>
        <p:txBody>
          <a:bodyPr/>
          <a:lstStyle/>
          <a:p>
            <a:r>
              <a:rPr lang="en-GB" dirty="0"/>
              <a:t>Q5</a:t>
            </a:r>
          </a:p>
        </p:txBody>
      </p:sp>
      <p:sp>
        <p:nvSpPr>
          <p:cNvPr id="3" name="Date Placeholder 2">
            <a:extLst>
              <a:ext uri="{FF2B5EF4-FFF2-40B4-BE49-F238E27FC236}">
                <a16:creationId xmlns:a16="http://schemas.microsoft.com/office/drawing/2014/main" xmlns="" id="{7EBFB359-FAD0-4C2B-ADCB-D64058148E2D}"/>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FF8AC1-B68D-4954-B9F6-4E1DFA32298B}"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E867B1A1-B616-4EE8-98CB-5E145D584B8A}"/>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2566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47BE507B-CAFD-4B9C-9179-DB6266046448}"/>
              </a:ext>
            </a:extLst>
          </p:cNvPr>
          <p:cNvSpPr>
            <a:spLocks noGrp="1"/>
          </p:cNvSpPr>
          <p:nvPr>
            <p:ph sz="quarter" idx="10"/>
          </p:nvPr>
        </p:nvSpPr>
        <p:spPr/>
        <p:txBody>
          <a:bodyPr/>
          <a:lstStyle/>
          <a:p>
            <a:r>
              <a:rPr lang="en-GB" i="1" dirty="0"/>
              <a:t>It is an offence under the Sexual Offences Act 2003 to intentionally cause or incite another person to become a prostitute in any part of the world.</a:t>
            </a:r>
            <a:endParaRPr lang="en-GB" dirty="0"/>
          </a:p>
          <a:p>
            <a:endParaRPr lang="en-GB" dirty="0"/>
          </a:p>
        </p:txBody>
      </p:sp>
      <p:sp>
        <p:nvSpPr>
          <p:cNvPr id="7" name="Content Placeholder 6">
            <a:extLst>
              <a:ext uri="{FF2B5EF4-FFF2-40B4-BE49-F238E27FC236}">
                <a16:creationId xmlns:a16="http://schemas.microsoft.com/office/drawing/2014/main" xmlns="" id="{C7E28B88-96EC-4400-A80B-E1AD3B700DEA}"/>
              </a:ext>
            </a:extLst>
          </p:cNvPr>
          <p:cNvSpPr>
            <a:spLocks noGrp="1"/>
          </p:cNvSpPr>
          <p:nvPr>
            <p:ph sz="quarter" idx="11"/>
          </p:nvPr>
        </p:nvSpPr>
        <p:spPr/>
        <p:txBody>
          <a:bodyPr/>
          <a:lstStyle/>
          <a:p>
            <a:r>
              <a:rPr lang="en-GB" dirty="0"/>
              <a:t>ILLEGAL</a:t>
            </a:r>
          </a:p>
        </p:txBody>
      </p:sp>
      <p:sp>
        <p:nvSpPr>
          <p:cNvPr id="3" name="Date Placeholder 2">
            <a:extLst>
              <a:ext uri="{FF2B5EF4-FFF2-40B4-BE49-F238E27FC236}">
                <a16:creationId xmlns:a16="http://schemas.microsoft.com/office/drawing/2014/main" xmlns="" id="{B2404F50-0B81-4426-AEDC-69535EA6E649}"/>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57A54-11A9-4C1C-B5C9-693A6AFA25DF}"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DC1D7FCD-6914-4E6A-8577-E118FEF69FED}"/>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683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DCECD051-BA95-4E9B-A19E-D2A0327125CF}"/>
              </a:ext>
            </a:extLst>
          </p:cNvPr>
          <p:cNvSpPr>
            <a:spLocks noGrp="1"/>
          </p:cNvSpPr>
          <p:nvPr>
            <p:ph sz="quarter" idx="10"/>
          </p:nvPr>
        </p:nvSpPr>
        <p:spPr/>
        <p:txBody>
          <a:bodyPr/>
          <a:lstStyle/>
          <a:p>
            <a:pPr marL="0" indent="0">
              <a:buNone/>
            </a:pPr>
            <a:r>
              <a:rPr lang="en-GB" dirty="0"/>
              <a:t>17 year old male and 21 year old male having consensual sex</a:t>
            </a:r>
          </a:p>
        </p:txBody>
      </p:sp>
      <p:sp>
        <p:nvSpPr>
          <p:cNvPr id="7" name="Content Placeholder 6">
            <a:extLst>
              <a:ext uri="{FF2B5EF4-FFF2-40B4-BE49-F238E27FC236}">
                <a16:creationId xmlns:a16="http://schemas.microsoft.com/office/drawing/2014/main" xmlns="" id="{F6CBA17F-FF8A-4175-8BC2-0C2CD17B0A1D}"/>
              </a:ext>
            </a:extLst>
          </p:cNvPr>
          <p:cNvSpPr>
            <a:spLocks noGrp="1"/>
          </p:cNvSpPr>
          <p:nvPr>
            <p:ph sz="quarter" idx="11"/>
          </p:nvPr>
        </p:nvSpPr>
        <p:spPr/>
        <p:txBody>
          <a:bodyPr/>
          <a:lstStyle/>
          <a:p>
            <a:r>
              <a:rPr lang="en-GB" dirty="0"/>
              <a:t>Q6</a:t>
            </a:r>
          </a:p>
        </p:txBody>
      </p:sp>
      <p:sp>
        <p:nvSpPr>
          <p:cNvPr id="3" name="Date Placeholder 2">
            <a:extLst>
              <a:ext uri="{FF2B5EF4-FFF2-40B4-BE49-F238E27FC236}">
                <a16:creationId xmlns:a16="http://schemas.microsoft.com/office/drawing/2014/main" xmlns="" id="{97FCB456-A1F0-4FE0-B543-19384C0187E0}"/>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6AB1BA-2038-43A8-9FB5-AAC06F7843ED}"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CF59F2F4-B248-48A0-83BB-52AB09EE4EB5}"/>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0732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D0853992-0F16-4B61-B660-ABD1339B2CA4}"/>
              </a:ext>
            </a:extLst>
          </p:cNvPr>
          <p:cNvSpPr>
            <a:spLocks noGrp="1"/>
          </p:cNvSpPr>
          <p:nvPr>
            <p:ph sz="quarter" idx="11"/>
          </p:nvPr>
        </p:nvSpPr>
        <p:spPr/>
        <p:txBody>
          <a:bodyPr/>
          <a:lstStyle/>
          <a:p>
            <a:r>
              <a:rPr lang="en-GB" dirty="0"/>
              <a:t>Legal</a:t>
            </a:r>
          </a:p>
        </p:txBody>
      </p:sp>
      <p:sp>
        <p:nvSpPr>
          <p:cNvPr id="3" name="Date Placeholder 2">
            <a:extLst>
              <a:ext uri="{FF2B5EF4-FFF2-40B4-BE49-F238E27FC236}">
                <a16:creationId xmlns:a16="http://schemas.microsoft.com/office/drawing/2014/main" xmlns="" id="{EFDC68E1-AFDA-4F71-BBE3-0260C0AE8F25}"/>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327745-9A59-4AF2-BE0A-E26B72C3DCC5}"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ECE993DC-7A46-4DD4-91A4-090E20397478}"/>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40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xmlns="" id="{84993B68-C3A2-468A-92FB-7A4D2FC52D69}"/>
              </a:ext>
            </a:extLst>
          </p:cNvPr>
          <p:cNvSpPr txBox="1">
            <a:spLocks/>
          </p:cNvSpPr>
          <p:nvPr/>
        </p:nvSpPr>
        <p:spPr>
          <a:xfrm>
            <a:off x="263352" y="1117092"/>
            <a:ext cx="11809312" cy="87174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pPr>
            <a:r>
              <a:rPr lang="en-GB" sz="2400" dirty="0"/>
              <a:t>Safeguarding Activity Across Bournemouth, Christchurch* and Poole in 2019 </a:t>
            </a:r>
          </a:p>
        </p:txBody>
      </p:sp>
      <p:pic>
        <p:nvPicPr>
          <p:cNvPr id="5" name="Picture 4">
            <a:extLst>
              <a:ext uri="{FF2B5EF4-FFF2-40B4-BE49-F238E27FC236}">
                <a16:creationId xmlns:a16="http://schemas.microsoft.com/office/drawing/2014/main" xmlns="" id="{45A73943-C715-437D-8E61-692944C70838}"/>
              </a:ext>
            </a:extLst>
          </p:cNvPr>
          <p:cNvPicPr>
            <a:picLocks noChangeAspect="1"/>
          </p:cNvPicPr>
          <p:nvPr/>
        </p:nvPicPr>
        <p:blipFill>
          <a:blip r:embed="rId3"/>
          <a:stretch>
            <a:fillRect/>
          </a:stretch>
        </p:blipFill>
        <p:spPr>
          <a:xfrm>
            <a:off x="4234770" y="4010843"/>
            <a:ext cx="4754266" cy="2749534"/>
          </a:xfrm>
          <a:prstGeom prst="rect">
            <a:avLst/>
          </a:prstGeom>
        </p:spPr>
      </p:pic>
      <p:sp>
        <p:nvSpPr>
          <p:cNvPr id="10" name="TextBox 9">
            <a:extLst>
              <a:ext uri="{FF2B5EF4-FFF2-40B4-BE49-F238E27FC236}">
                <a16:creationId xmlns:a16="http://schemas.microsoft.com/office/drawing/2014/main" xmlns="" id="{1E0077F5-8E96-44E7-90E2-3102F592926D}"/>
              </a:ext>
            </a:extLst>
          </p:cNvPr>
          <p:cNvSpPr txBox="1"/>
          <p:nvPr/>
        </p:nvSpPr>
        <p:spPr>
          <a:xfrm>
            <a:off x="8989036" y="4592162"/>
            <a:ext cx="2147524" cy="2031325"/>
          </a:xfrm>
          <a:prstGeom prst="rect">
            <a:avLst/>
          </a:prstGeom>
          <a:noFill/>
        </p:spPr>
        <p:txBody>
          <a:bodyPr wrap="square" rtlCol="0">
            <a:spAutoFit/>
          </a:bodyPr>
          <a:lstStyle/>
          <a:p>
            <a:r>
              <a:rPr lang="en-GB" sz="1400" b="1" dirty="0"/>
              <a:t>In 65% of cases individuals were asked for their desired outcomes.</a:t>
            </a:r>
          </a:p>
          <a:p>
            <a:endParaRPr lang="en-GB" sz="1400" dirty="0"/>
          </a:p>
          <a:p>
            <a:r>
              <a:rPr lang="en-GB" sz="1400" dirty="0"/>
              <a:t>*Some outcomes not </a:t>
            </a:r>
          </a:p>
          <a:p>
            <a:r>
              <a:rPr lang="en-GB" sz="1400" dirty="0"/>
              <a:t>achieved </a:t>
            </a:r>
          </a:p>
          <a:p>
            <a:r>
              <a:rPr lang="en-GB" sz="1400" dirty="0"/>
              <a:t>as they may not have </a:t>
            </a:r>
          </a:p>
          <a:p>
            <a:r>
              <a:rPr lang="en-GB" sz="1400" dirty="0"/>
              <a:t>been possible, or safe</a:t>
            </a:r>
          </a:p>
        </p:txBody>
      </p:sp>
      <p:pic>
        <p:nvPicPr>
          <p:cNvPr id="20" name="Picture 19">
            <a:extLst>
              <a:ext uri="{FF2B5EF4-FFF2-40B4-BE49-F238E27FC236}">
                <a16:creationId xmlns:a16="http://schemas.microsoft.com/office/drawing/2014/main" xmlns="" id="{463DD634-E500-4F54-99EA-861D51CA26B1}"/>
              </a:ext>
            </a:extLst>
          </p:cNvPr>
          <p:cNvPicPr>
            <a:picLocks noChangeAspect="1"/>
          </p:cNvPicPr>
          <p:nvPr/>
        </p:nvPicPr>
        <p:blipFill>
          <a:blip r:embed="rId4"/>
          <a:stretch>
            <a:fillRect/>
          </a:stretch>
        </p:blipFill>
        <p:spPr>
          <a:xfrm>
            <a:off x="423869" y="1927285"/>
            <a:ext cx="3895682" cy="2591025"/>
          </a:xfrm>
          <a:prstGeom prst="rect">
            <a:avLst/>
          </a:prstGeom>
        </p:spPr>
      </p:pic>
      <p:pic>
        <p:nvPicPr>
          <p:cNvPr id="21" name="Picture 20">
            <a:extLst>
              <a:ext uri="{FF2B5EF4-FFF2-40B4-BE49-F238E27FC236}">
                <a16:creationId xmlns:a16="http://schemas.microsoft.com/office/drawing/2014/main" xmlns="" id="{2781D8A6-6E69-4B95-8E3A-D8714ECBEA3A}"/>
              </a:ext>
            </a:extLst>
          </p:cNvPr>
          <p:cNvPicPr>
            <a:picLocks noChangeAspect="1"/>
          </p:cNvPicPr>
          <p:nvPr/>
        </p:nvPicPr>
        <p:blipFill>
          <a:blip r:embed="rId5"/>
          <a:stretch>
            <a:fillRect/>
          </a:stretch>
        </p:blipFill>
        <p:spPr>
          <a:xfrm>
            <a:off x="5223322" y="1758297"/>
            <a:ext cx="3599469" cy="2248317"/>
          </a:xfrm>
          <a:prstGeom prst="rect">
            <a:avLst/>
          </a:prstGeom>
        </p:spPr>
      </p:pic>
      <p:pic>
        <p:nvPicPr>
          <p:cNvPr id="22" name="Picture 21">
            <a:extLst>
              <a:ext uri="{FF2B5EF4-FFF2-40B4-BE49-F238E27FC236}">
                <a16:creationId xmlns:a16="http://schemas.microsoft.com/office/drawing/2014/main" xmlns="" id="{D04D9913-A63E-4D34-8891-2E09872D1E3D}"/>
              </a:ext>
            </a:extLst>
          </p:cNvPr>
          <p:cNvPicPr>
            <a:picLocks noChangeAspect="1"/>
          </p:cNvPicPr>
          <p:nvPr/>
        </p:nvPicPr>
        <p:blipFill>
          <a:blip r:embed="rId6"/>
          <a:stretch>
            <a:fillRect/>
          </a:stretch>
        </p:blipFill>
        <p:spPr>
          <a:xfrm>
            <a:off x="4788981" y="1469056"/>
            <a:ext cx="1072989" cy="1109568"/>
          </a:xfrm>
          <a:prstGeom prst="rect">
            <a:avLst/>
          </a:prstGeom>
        </p:spPr>
      </p:pic>
      <p:sp>
        <p:nvSpPr>
          <p:cNvPr id="23" name="TextBox 22">
            <a:extLst>
              <a:ext uri="{FF2B5EF4-FFF2-40B4-BE49-F238E27FC236}">
                <a16:creationId xmlns:a16="http://schemas.microsoft.com/office/drawing/2014/main" xmlns="" id="{7B75A01E-0DE6-4F10-8FB1-4A8A7D04ECBD}"/>
              </a:ext>
            </a:extLst>
          </p:cNvPr>
          <p:cNvSpPr txBox="1"/>
          <p:nvPr/>
        </p:nvSpPr>
        <p:spPr>
          <a:xfrm>
            <a:off x="8989036" y="1619508"/>
            <a:ext cx="2975208" cy="646331"/>
          </a:xfrm>
          <a:prstGeom prst="rect">
            <a:avLst/>
          </a:prstGeom>
          <a:noFill/>
        </p:spPr>
        <p:txBody>
          <a:bodyPr wrap="square" rtlCol="0">
            <a:spAutoFit/>
          </a:bodyPr>
          <a:lstStyle/>
          <a:p>
            <a:r>
              <a:rPr lang="en-GB" b="1" dirty="0">
                <a:solidFill>
                  <a:srgbClr val="3A2050"/>
                </a:solidFill>
              </a:rPr>
              <a:t>*Christchurch data from </a:t>
            </a:r>
          </a:p>
          <a:p>
            <a:r>
              <a:rPr lang="en-GB" b="1" dirty="0">
                <a:solidFill>
                  <a:srgbClr val="3A2050"/>
                </a:solidFill>
              </a:rPr>
              <a:t>1</a:t>
            </a:r>
            <a:r>
              <a:rPr lang="en-GB" b="1" baseline="30000" dirty="0">
                <a:solidFill>
                  <a:srgbClr val="3A2050"/>
                </a:solidFill>
              </a:rPr>
              <a:t>st</a:t>
            </a:r>
            <a:r>
              <a:rPr lang="en-GB" b="1" dirty="0">
                <a:solidFill>
                  <a:srgbClr val="3A2050"/>
                </a:solidFill>
              </a:rPr>
              <a:t> April 2019</a:t>
            </a:r>
          </a:p>
        </p:txBody>
      </p:sp>
      <p:sp>
        <p:nvSpPr>
          <p:cNvPr id="24" name="TextBox 23">
            <a:extLst>
              <a:ext uri="{FF2B5EF4-FFF2-40B4-BE49-F238E27FC236}">
                <a16:creationId xmlns:a16="http://schemas.microsoft.com/office/drawing/2014/main" xmlns="" id="{C4294F40-50D8-47AC-BE07-E9399ACD0D48}"/>
              </a:ext>
            </a:extLst>
          </p:cNvPr>
          <p:cNvSpPr txBox="1"/>
          <p:nvPr/>
        </p:nvSpPr>
        <p:spPr>
          <a:xfrm>
            <a:off x="1840177" y="1619508"/>
            <a:ext cx="1371979" cy="307777"/>
          </a:xfrm>
          <a:prstGeom prst="rect">
            <a:avLst/>
          </a:prstGeom>
          <a:noFill/>
        </p:spPr>
        <p:txBody>
          <a:bodyPr wrap="none" rtlCol="0">
            <a:spAutoFit/>
          </a:bodyPr>
          <a:lstStyle/>
          <a:p>
            <a:r>
              <a:rPr lang="en-GB" sz="1400" b="1" dirty="0"/>
              <a:t>Type of abuse</a:t>
            </a:r>
          </a:p>
        </p:txBody>
      </p:sp>
      <p:pic>
        <p:nvPicPr>
          <p:cNvPr id="2" name="Picture 1">
            <a:extLst>
              <a:ext uri="{FF2B5EF4-FFF2-40B4-BE49-F238E27FC236}">
                <a16:creationId xmlns:a16="http://schemas.microsoft.com/office/drawing/2014/main" xmlns="" id="{7CB7F7AC-46BA-4832-86B1-52EDACDE58BA}"/>
              </a:ext>
            </a:extLst>
          </p:cNvPr>
          <p:cNvPicPr>
            <a:picLocks noChangeAspect="1"/>
          </p:cNvPicPr>
          <p:nvPr/>
        </p:nvPicPr>
        <p:blipFill>
          <a:blip r:embed="rId7"/>
          <a:stretch>
            <a:fillRect/>
          </a:stretch>
        </p:blipFill>
        <p:spPr>
          <a:xfrm>
            <a:off x="8851920" y="2675798"/>
            <a:ext cx="1233718" cy="1237872"/>
          </a:xfrm>
          <a:prstGeom prst="rect">
            <a:avLst/>
          </a:prstGeom>
        </p:spPr>
      </p:pic>
      <p:sp>
        <p:nvSpPr>
          <p:cNvPr id="6" name="TextBox 5">
            <a:extLst>
              <a:ext uri="{FF2B5EF4-FFF2-40B4-BE49-F238E27FC236}">
                <a16:creationId xmlns:a16="http://schemas.microsoft.com/office/drawing/2014/main" xmlns="" id="{38866600-FE57-47F4-8B07-409B3C814628}"/>
              </a:ext>
            </a:extLst>
          </p:cNvPr>
          <p:cNvSpPr txBox="1"/>
          <p:nvPr/>
        </p:nvSpPr>
        <p:spPr>
          <a:xfrm>
            <a:off x="9979665" y="2494515"/>
            <a:ext cx="2092999" cy="1815882"/>
          </a:xfrm>
          <a:prstGeom prst="rect">
            <a:avLst/>
          </a:prstGeom>
          <a:noFill/>
        </p:spPr>
        <p:txBody>
          <a:bodyPr wrap="square" rtlCol="0">
            <a:spAutoFit/>
          </a:bodyPr>
          <a:lstStyle/>
          <a:p>
            <a:r>
              <a:rPr lang="en-GB" sz="1400" b="1" dirty="0"/>
              <a:t>There was one </a:t>
            </a:r>
          </a:p>
          <a:p>
            <a:r>
              <a:rPr lang="en-GB" sz="1400" b="1" dirty="0"/>
              <a:t>Safeguarding </a:t>
            </a:r>
          </a:p>
          <a:p>
            <a:r>
              <a:rPr lang="en-GB" sz="1400" b="1" dirty="0"/>
              <a:t>Adults Review in 2019 in the former Borough of Poole which is being progressed as a joint SAR/DHR and MAPPA review</a:t>
            </a:r>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52" y="4626777"/>
            <a:ext cx="38465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387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DAFDDFBD-25E3-4711-931D-BD17A7274829}"/>
              </a:ext>
            </a:extLst>
          </p:cNvPr>
          <p:cNvSpPr>
            <a:spLocks noGrp="1"/>
          </p:cNvSpPr>
          <p:nvPr>
            <p:ph sz="quarter" idx="10"/>
          </p:nvPr>
        </p:nvSpPr>
        <p:spPr>
          <a:xfrm>
            <a:off x="319463" y="2195761"/>
            <a:ext cx="11276632" cy="3901524"/>
          </a:xfrm>
        </p:spPr>
        <p:txBody>
          <a:bodyPr/>
          <a:lstStyle/>
          <a:p>
            <a:pPr marL="0" indent="0" algn="ctr">
              <a:buNone/>
            </a:pPr>
            <a:r>
              <a:rPr lang="en-GB" sz="6600" dirty="0"/>
              <a:t>Harry</a:t>
            </a:r>
          </a:p>
        </p:txBody>
      </p:sp>
      <p:sp>
        <p:nvSpPr>
          <p:cNvPr id="6" name="Content Placeholder 5">
            <a:extLst>
              <a:ext uri="{FF2B5EF4-FFF2-40B4-BE49-F238E27FC236}">
                <a16:creationId xmlns:a16="http://schemas.microsoft.com/office/drawing/2014/main" xmlns="" id="{D675898C-69C4-4E91-90B0-456F57D4BA31}"/>
              </a:ext>
            </a:extLst>
          </p:cNvPr>
          <p:cNvSpPr>
            <a:spLocks noGrp="1"/>
          </p:cNvSpPr>
          <p:nvPr>
            <p:ph sz="quarter" idx="11"/>
          </p:nvPr>
        </p:nvSpPr>
        <p:spPr/>
        <p:txBody>
          <a:bodyPr/>
          <a:lstStyle/>
          <a:p>
            <a:r>
              <a:rPr lang="en-GB" dirty="0"/>
              <a:t>DHR/SAR</a:t>
            </a:r>
          </a:p>
        </p:txBody>
      </p:sp>
    </p:spTree>
    <p:extLst>
      <p:ext uri="{BB962C8B-B14F-4D97-AF65-F5344CB8AC3E}">
        <p14:creationId xmlns:p14="http://schemas.microsoft.com/office/powerpoint/2010/main" val="2077353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81A88B0-2CB6-425F-B5D6-54A45643ADDB}"/>
              </a:ext>
            </a:extLst>
          </p:cNvPr>
          <p:cNvSpPr>
            <a:spLocks noGrp="1"/>
          </p:cNvSpPr>
          <p:nvPr>
            <p:ph sz="quarter" idx="10"/>
          </p:nvPr>
        </p:nvSpPr>
        <p:spPr/>
        <p:txBody>
          <a:bodyPr/>
          <a:lstStyle/>
          <a:p>
            <a:r>
              <a:rPr lang="en-GB" dirty="0"/>
              <a:t>22 years old</a:t>
            </a:r>
          </a:p>
          <a:p>
            <a:endParaRPr lang="en-GB" dirty="0"/>
          </a:p>
          <a:p>
            <a:r>
              <a:rPr lang="en-GB" dirty="0"/>
              <a:t>“Moderate”  Learning disability</a:t>
            </a:r>
          </a:p>
          <a:p>
            <a:endParaRPr lang="en-GB" dirty="0"/>
          </a:p>
          <a:p>
            <a:r>
              <a:rPr lang="en-GB" dirty="0"/>
              <a:t>Harry felt limited by his learning disability</a:t>
            </a:r>
          </a:p>
          <a:p>
            <a:endParaRPr lang="en-GB" dirty="0"/>
          </a:p>
          <a:p>
            <a:r>
              <a:rPr lang="en-GB" dirty="0"/>
              <a:t>Vulnerable to financial abuse</a:t>
            </a:r>
          </a:p>
          <a:p>
            <a:endParaRPr lang="en-GB" dirty="0"/>
          </a:p>
          <a:p>
            <a:r>
              <a:rPr lang="en-GB" dirty="0"/>
              <a:t>Assessed as having capacity in relationships</a:t>
            </a:r>
          </a:p>
          <a:p>
            <a:endParaRPr lang="en-GB" dirty="0"/>
          </a:p>
          <a:p>
            <a:endParaRPr lang="en-GB" dirty="0"/>
          </a:p>
        </p:txBody>
      </p:sp>
      <p:sp>
        <p:nvSpPr>
          <p:cNvPr id="3" name="Content Placeholder 2">
            <a:extLst>
              <a:ext uri="{FF2B5EF4-FFF2-40B4-BE49-F238E27FC236}">
                <a16:creationId xmlns:a16="http://schemas.microsoft.com/office/drawing/2014/main" xmlns="" id="{48DF924E-7CCF-4294-8846-CBCA28538034}"/>
              </a:ext>
            </a:extLst>
          </p:cNvPr>
          <p:cNvSpPr>
            <a:spLocks noGrp="1"/>
          </p:cNvSpPr>
          <p:nvPr>
            <p:ph sz="quarter" idx="11"/>
          </p:nvPr>
        </p:nvSpPr>
        <p:spPr/>
        <p:txBody>
          <a:bodyPr/>
          <a:lstStyle/>
          <a:p>
            <a:r>
              <a:rPr lang="en-GB" dirty="0"/>
              <a:t>Harry</a:t>
            </a:r>
          </a:p>
        </p:txBody>
      </p:sp>
    </p:spTree>
    <p:extLst>
      <p:ext uri="{BB962C8B-B14F-4D97-AF65-F5344CB8AC3E}">
        <p14:creationId xmlns:p14="http://schemas.microsoft.com/office/powerpoint/2010/main" val="1129250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525F5B4-085B-487C-9A2A-E45B95F61996}"/>
              </a:ext>
            </a:extLst>
          </p:cNvPr>
          <p:cNvSpPr>
            <a:spLocks noGrp="1"/>
          </p:cNvSpPr>
          <p:nvPr>
            <p:ph sz="quarter" idx="10"/>
          </p:nvPr>
        </p:nvSpPr>
        <p:spPr/>
        <p:txBody>
          <a:bodyPr/>
          <a:lstStyle/>
          <a:p>
            <a:r>
              <a:rPr lang="en-GB" dirty="0"/>
              <a:t>23 Hours of additional support per week in a 24 hour supported accommodation</a:t>
            </a:r>
          </a:p>
          <a:p>
            <a:endParaRPr lang="en-GB" dirty="0"/>
          </a:p>
          <a:p>
            <a:r>
              <a:rPr lang="en-GB" dirty="0"/>
              <a:t>Lonely and bored</a:t>
            </a:r>
          </a:p>
          <a:p>
            <a:endParaRPr lang="en-GB" dirty="0"/>
          </a:p>
          <a:p>
            <a:r>
              <a:rPr lang="en-GB" dirty="0"/>
              <a:t>Wanted love and affection</a:t>
            </a:r>
          </a:p>
          <a:p>
            <a:endParaRPr lang="en-GB" dirty="0"/>
          </a:p>
          <a:p>
            <a:endParaRPr lang="en-GB" dirty="0"/>
          </a:p>
        </p:txBody>
      </p:sp>
      <p:sp>
        <p:nvSpPr>
          <p:cNvPr id="3" name="Content Placeholder 2">
            <a:extLst>
              <a:ext uri="{FF2B5EF4-FFF2-40B4-BE49-F238E27FC236}">
                <a16:creationId xmlns:a16="http://schemas.microsoft.com/office/drawing/2014/main" xmlns="" id="{5E2BA7F2-B49D-4269-BCDC-A38C24996AE4}"/>
              </a:ext>
            </a:extLst>
          </p:cNvPr>
          <p:cNvSpPr>
            <a:spLocks noGrp="1"/>
          </p:cNvSpPr>
          <p:nvPr>
            <p:ph sz="quarter" idx="11"/>
          </p:nvPr>
        </p:nvSpPr>
        <p:spPr/>
        <p:txBody>
          <a:bodyPr/>
          <a:lstStyle/>
          <a:p>
            <a:r>
              <a:rPr lang="en-GB" dirty="0"/>
              <a:t>Harry</a:t>
            </a:r>
          </a:p>
        </p:txBody>
      </p:sp>
    </p:spTree>
    <p:extLst>
      <p:ext uri="{BB962C8B-B14F-4D97-AF65-F5344CB8AC3E}">
        <p14:creationId xmlns:p14="http://schemas.microsoft.com/office/powerpoint/2010/main" val="511466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6349537-A3DE-4E2E-A267-BDE2B85E45F2}"/>
              </a:ext>
            </a:extLst>
          </p:cNvPr>
          <p:cNvSpPr>
            <a:spLocks noGrp="1"/>
          </p:cNvSpPr>
          <p:nvPr>
            <p:ph sz="quarter" idx="10"/>
          </p:nvPr>
        </p:nvSpPr>
        <p:spPr/>
        <p:txBody>
          <a:bodyPr/>
          <a:lstStyle/>
          <a:p>
            <a:r>
              <a:rPr lang="en-GB" dirty="0"/>
              <a:t>Harry was susceptible to manipulation and coercion as he was a vulnerable young adult. </a:t>
            </a:r>
          </a:p>
          <a:p>
            <a:endParaRPr lang="en-GB" dirty="0"/>
          </a:p>
          <a:p>
            <a:r>
              <a:rPr lang="en-GB" dirty="0"/>
              <a:t>Multiple safeguarding processes</a:t>
            </a:r>
          </a:p>
          <a:p>
            <a:endParaRPr lang="en-GB" dirty="0"/>
          </a:p>
          <a:p>
            <a:r>
              <a:rPr lang="en-GB" dirty="0"/>
              <a:t>Fluctuating capacity </a:t>
            </a:r>
          </a:p>
          <a:p>
            <a:endParaRPr lang="en-GB" dirty="0"/>
          </a:p>
          <a:p>
            <a:r>
              <a:rPr lang="en-GB" dirty="0"/>
              <a:t>The BIG picture</a:t>
            </a:r>
          </a:p>
          <a:p>
            <a:endParaRPr lang="en-GB" dirty="0"/>
          </a:p>
          <a:p>
            <a:r>
              <a:rPr lang="en-GB" dirty="0"/>
              <a:t>Social media</a:t>
            </a:r>
          </a:p>
        </p:txBody>
      </p:sp>
      <p:sp>
        <p:nvSpPr>
          <p:cNvPr id="3" name="Content Placeholder 2">
            <a:extLst>
              <a:ext uri="{FF2B5EF4-FFF2-40B4-BE49-F238E27FC236}">
                <a16:creationId xmlns:a16="http://schemas.microsoft.com/office/drawing/2014/main" xmlns="" id="{FF7E43BE-C56C-411D-9432-B5D39D125ADA}"/>
              </a:ext>
            </a:extLst>
          </p:cNvPr>
          <p:cNvSpPr>
            <a:spLocks noGrp="1"/>
          </p:cNvSpPr>
          <p:nvPr>
            <p:ph sz="quarter" idx="11"/>
          </p:nvPr>
        </p:nvSpPr>
        <p:spPr/>
        <p:txBody>
          <a:bodyPr/>
          <a:lstStyle/>
          <a:p>
            <a:r>
              <a:rPr lang="en-GB" dirty="0"/>
              <a:t>Learning</a:t>
            </a:r>
          </a:p>
        </p:txBody>
      </p:sp>
    </p:spTree>
    <p:extLst>
      <p:ext uri="{BB962C8B-B14F-4D97-AF65-F5344CB8AC3E}">
        <p14:creationId xmlns:p14="http://schemas.microsoft.com/office/powerpoint/2010/main" val="3090911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C8BF2B82-0D0D-42B8-B428-F34CA693197C}"/>
              </a:ext>
            </a:extLst>
          </p:cNvPr>
          <p:cNvSpPr>
            <a:spLocks noGrp="1"/>
          </p:cNvSpPr>
          <p:nvPr>
            <p:ph sz="quarter" idx="10"/>
          </p:nvPr>
        </p:nvSpPr>
        <p:spPr/>
        <p:txBody>
          <a:bodyPr/>
          <a:lstStyle/>
          <a:p>
            <a:pPr marL="0" indent="0">
              <a:buNone/>
            </a:pPr>
            <a:r>
              <a:rPr lang="en-GB" dirty="0"/>
              <a:t>								</a:t>
            </a:r>
            <a:r>
              <a:rPr lang="en-GB" sz="4000" dirty="0"/>
              <a:t>ATTACHMENT</a:t>
            </a:r>
          </a:p>
        </p:txBody>
      </p:sp>
      <p:sp>
        <p:nvSpPr>
          <p:cNvPr id="7" name="Content Placeholder 6">
            <a:extLst>
              <a:ext uri="{FF2B5EF4-FFF2-40B4-BE49-F238E27FC236}">
                <a16:creationId xmlns:a16="http://schemas.microsoft.com/office/drawing/2014/main" xmlns="" id="{0D61A309-D253-4A5F-A115-993C34F76601}"/>
              </a:ext>
            </a:extLst>
          </p:cNvPr>
          <p:cNvSpPr>
            <a:spLocks noGrp="1"/>
          </p:cNvSpPr>
          <p:nvPr>
            <p:ph sz="quarter" idx="11"/>
          </p:nvPr>
        </p:nvSpPr>
        <p:spPr/>
        <p:txBody>
          <a:bodyPr/>
          <a:lstStyle/>
          <a:p>
            <a:r>
              <a:rPr lang="en-GB" dirty="0"/>
              <a:t>Supporting vulnerable adults </a:t>
            </a:r>
          </a:p>
        </p:txBody>
      </p:sp>
      <p:sp>
        <p:nvSpPr>
          <p:cNvPr id="3" name="Date Placeholder 2">
            <a:extLst>
              <a:ext uri="{FF2B5EF4-FFF2-40B4-BE49-F238E27FC236}">
                <a16:creationId xmlns:a16="http://schemas.microsoft.com/office/drawing/2014/main" xmlns="" id="{0A8A9123-D343-4D20-8C15-EFC03121E33A}"/>
              </a:ext>
            </a:extLst>
          </p:cNvPr>
          <p:cNvSpPr>
            <a:spLocks noGrp="1"/>
          </p:cNvSpPr>
          <p:nvPr>
            <p:ph type="dt" sz="half"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400D96-59F0-441A-B2B0-9A9B3679A2C6}" type="datetime1">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04/03/2020</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xmlns="" id="{A5B39C8C-FD89-4077-AFD9-BD44EDCD4862}"/>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75F165-6AB6-49EB-B503-9492D469D250}"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9614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7628511-B12B-46EA-A5BF-ABA98AF18E9D}"/>
              </a:ext>
            </a:extLst>
          </p:cNvPr>
          <p:cNvSpPr>
            <a:spLocks noGrp="1"/>
          </p:cNvSpPr>
          <p:nvPr>
            <p:ph sz="quarter" idx="11"/>
          </p:nvPr>
        </p:nvSpPr>
        <p:spPr/>
        <p:txBody>
          <a:bodyPr/>
          <a:lstStyle/>
          <a:p>
            <a:r>
              <a:rPr lang="en-GB" dirty="0"/>
              <a:t>Supporting Relationships</a:t>
            </a:r>
          </a:p>
          <a:p>
            <a:endParaRPr lang="en-GB" dirty="0"/>
          </a:p>
        </p:txBody>
      </p:sp>
      <p:sp>
        <p:nvSpPr>
          <p:cNvPr id="3" name="Content Placeholder 2">
            <a:extLst>
              <a:ext uri="{FF2B5EF4-FFF2-40B4-BE49-F238E27FC236}">
                <a16:creationId xmlns:a16="http://schemas.microsoft.com/office/drawing/2014/main" xmlns="" id="{ABBA11D2-C56A-481A-8BEB-7A06CC9F5381}"/>
              </a:ext>
            </a:extLst>
          </p:cNvPr>
          <p:cNvSpPr>
            <a:spLocks noGrp="1"/>
          </p:cNvSpPr>
          <p:nvPr>
            <p:ph sz="quarter" idx="12"/>
          </p:nvPr>
        </p:nvSpPr>
        <p:spPr/>
        <p:txBody>
          <a:bodyPr/>
          <a:lstStyle/>
          <a:p>
            <a:r>
              <a:rPr lang="en-GB" dirty="0"/>
              <a:t>Amy Hurst</a:t>
            </a:r>
          </a:p>
        </p:txBody>
      </p:sp>
      <p:sp>
        <p:nvSpPr>
          <p:cNvPr id="4" name="Content Placeholder 3">
            <a:extLst>
              <a:ext uri="{FF2B5EF4-FFF2-40B4-BE49-F238E27FC236}">
                <a16:creationId xmlns:a16="http://schemas.microsoft.com/office/drawing/2014/main" xmlns="" id="{A197CBD9-97BE-4BC3-B732-7EC989C4235F}"/>
              </a:ext>
            </a:extLst>
          </p:cNvPr>
          <p:cNvSpPr>
            <a:spLocks noGrp="1"/>
          </p:cNvSpPr>
          <p:nvPr>
            <p:ph sz="quarter" idx="13"/>
          </p:nvPr>
        </p:nvSpPr>
        <p:spPr/>
        <p:txBody>
          <a:bodyPr/>
          <a:lstStyle/>
          <a:p>
            <a:r>
              <a:rPr lang="en-GB" dirty="0"/>
              <a:t>Principal Social Worker (Adults)</a:t>
            </a:r>
          </a:p>
        </p:txBody>
      </p:sp>
    </p:spTree>
    <p:extLst>
      <p:ext uri="{BB962C8B-B14F-4D97-AF65-F5344CB8AC3E}">
        <p14:creationId xmlns:p14="http://schemas.microsoft.com/office/powerpoint/2010/main" val="94404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A5D45A6-0D0F-455C-8AEB-256FC690F4F9}"/>
              </a:ext>
            </a:extLst>
          </p:cNvPr>
          <p:cNvSpPr>
            <a:spLocks noGrp="1"/>
          </p:cNvSpPr>
          <p:nvPr>
            <p:ph sz="quarter" idx="10"/>
          </p:nvPr>
        </p:nvSpPr>
        <p:spPr/>
        <p:txBody>
          <a:bodyPr/>
          <a:lstStyle/>
          <a:p>
            <a:endParaRPr lang="en-GB" dirty="0"/>
          </a:p>
          <a:p>
            <a:endParaRPr lang="en-GB" dirty="0"/>
          </a:p>
          <a:p>
            <a:endParaRPr lang="en-GB" dirty="0"/>
          </a:p>
        </p:txBody>
      </p:sp>
      <p:sp>
        <p:nvSpPr>
          <p:cNvPr id="3" name="Content Placeholder 2">
            <a:extLst>
              <a:ext uri="{FF2B5EF4-FFF2-40B4-BE49-F238E27FC236}">
                <a16:creationId xmlns:a16="http://schemas.microsoft.com/office/drawing/2014/main" xmlns="" id="{5E2FFBEE-077D-4A4C-AD02-03482E2EA60B}"/>
              </a:ext>
            </a:extLst>
          </p:cNvPr>
          <p:cNvSpPr>
            <a:spLocks noGrp="1"/>
          </p:cNvSpPr>
          <p:nvPr>
            <p:ph sz="quarter" idx="11"/>
          </p:nvPr>
        </p:nvSpPr>
        <p:spPr>
          <a:xfrm>
            <a:off x="508000" y="835269"/>
            <a:ext cx="11276632" cy="1119291"/>
          </a:xfrm>
        </p:spPr>
        <p:txBody>
          <a:bodyPr/>
          <a:lstStyle/>
          <a:p>
            <a:pPr algn="ctr"/>
            <a:r>
              <a:rPr lang="en-GB" dirty="0"/>
              <a:t>Relationships are important </a:t>
            </a:r>
          </a:p>
          <a:p>
            <a:pPr algn="ctr"/>
            <a:r>
              <a:rPr lang="en-GB" dirty="0"/>
              <a:t>Relationships are a right</a:t>
            </a:r>
          </a:p>
          <a:p>
            <a:endParaRPr lang="en-GB" dirty="0"/>
          </a:p>
          <a:p>
            <a:endParaRPr lang="en-GB" dirty="0"/>
          </a:p>
          <a:p>
            <a:r>
              <a:rPr lang="en-GB" dirty="0"/>
              <a:t> </a:t>
            </a:r>
          </a:p>
        </p:txBody>
      </p:sp>
      <p:pic>
        <p:nvPicPr>
          <p:cNvPr id="7" name="Picture 6">
            <a:extLst>
              <a:ext uri="{FF2B5EF4-FFF2-40B4-BE49-F238E27FC236}">
                <a16:creationId xmlns:a16="http://schemas.microsoft.com/office/drawing/2014/main" xmlns="" id="{0B4BF15E-4EF6-4375-9661-086A5F256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134" y="2479804"/>
            <a:ext cx="5023731" cy="3343065"/>
          </a:xfrm>
          <a:prstGeom prst="rect">
            <a:avLst/>
          </a:prstGeom>
        </p:spPr>
      </p:pic>
    </p:spTree>
    <p:extLst>
      <p:ext uri="{BB962C8B-B14F-4D97-AF65-F5344CB8AC3E}">
        <p14:creationId xmlns:p14="http://schemas.microsoft.com/office/powerpoint/2010/main" val="810115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A5D45A6-0D0F-455C-8AEB-256FC690F4F9}"/>
              </a:ext>
            </a:extLst>
          </p:cNvPr>
          <p:cNvSpPr>
            <a:spLocks noGrp="1"/>
          </p:cNvSpPr>
          <p:nvPr>
            <p:ph sz="quarter" idx="10"/>
          </p:nvPr>
        </p:nvSpPr>
        <p:spPr/>
        <p:txBody>
          <a:bodyPr/>
          <a:lstStyle/>
          <a:p>
            <a:endParaRPr lang="en-GB" dirty="0"/>
          </a:p>
          <a:p>
            <a:endParaRPr lang="en-GB" dirty="0"/>
          </a:p>
          <a:p>
            <a:endParaRPr lang="en-GB" dirty="0"/>
          </a:p>
        </p:txBody>
      </p:sp>
      <p:sp>
        <p:nvSpPr>
          <p:cNvPr id="3" name="Content Placeholder 2">
            <a:extLst>
              <a:ext uri="{FF2B5EF4-FFF2-40B4-BE49-F238E27FC236}">
                <a16:creationId xmlns:a16="http://schemas.microsoft.com/office/drawing/2014/main" xmlns="" id="{5E2FFBEE-077D-4A4C-AD02-03482E2EA60B}"/>
              </a:ext>
            </a:extLst>
          </p:cNvPr>
          <p:cNvSpPr>
            <a:spLocks noGrp="1"/>
          </p:cNvSpPr>
          <p:nvPr>
            <p:ph sz="quarter" idx="11"/>
          </p:nvPr>
        </p:nvSpPr>
        <p:spPr>
          <a:xfrm>
            <a:off x="263352" y="835269"/>
            <a:ext cx="4032448" cy="1119291"/>
          </a:xfrm>
        </p:spPr>
        <p:txBody>
          <a:bodyPr/>
          <a:lstStyle/>
          <a:p>
            <a:pPr algn="ctr"/>
            <a:r>
              <a:rPr lang="en-GB" dirty="0" smtClean="0"/>
              <a:t>Maslow’s Hierarchy of Needs</a:t>
            </a:r>
            <a:endParaRPr lang="en-GB" dirty="0"/>
          </a:p>
          <a:p>
            <a:endParaRPr lang="en-GB" dirty="0"/>
          </a:p>
          <a:p>
            <a:endParaRPr lang="en-GB" dirty="0"/>
          </a:p>
          <a:p>
            <a:r>
              <a:rPr lang="en-GB"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79" y="943444"/>
            <a:ext cx="6817973" cy="591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3352" y="5157192"/>
            <a:ext cx="3672408" cy="1200329"/>
          </a:xfrm>
          <a:prstGeom prst="rect">
            <a:avLst/>
          </a:prstGeom>
        </p:spPr>
        <p:txBody>
          <a:bodyPr wrap="square">
            <a:spAutoFit/>
          </a:bodyPr>
          <a:lstStyle/>
          <a:p>
            <a:r>
              <a:rPr lang="en-GB" dirty="0">
                <a:solidFill>
                  <a:schemeClr val="bg1"/>
                </a:solidFill>
              </a:rPr>
              <a:t>A. H. Maslow (1943)</a:t>
            </a:r>
          </a:p>
          <a:p>
            <a:r>
              <a:rPr lang="en-GB" dirty="0">
                <a:solidFill>
                  <a:schemeClr val="bg1"/>
                </a:solidFill>
              </a:rPr>
              <a:t> Originally Published in Psychological Review, 50, 370-396.</a:t>
            </a:r>
          </a:p>
        </p:txBody>
      </p:sp>
    </p:spTree>
    <p:extLst>
      <p:ext uri="{BB962C8B-B14F-4D97-AF65-F5344CB8AC3E}">
        <p14:creationId xmlns:p14="http://schemas.microsoft.com/office/powerpoint/2010/main" val="2467795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E2FFBEE-077D-4A4C-AD02-03482E2EA60B}"/>
              </a:ext>
            </a:extLst>
          </p:cNvPr>
          <p:cNvSpPr>
            <a:spLocks noGrp="1"/>
          </p:cNvSpPr>
          <p:nvPr>
            <p:ph sz="quarter" idx="11"/>
          </p:nvPr>
        </p:nvSpPr>
        <p:spPr>
          <a:xfrm>
            <a:off x="508000" y="835269"/>
            <a:ext cx="11276632" cy="1119291"/>
          </a:xfrm>
        </p:spPr>
        <p:txBody>
          <a:bodyPr/>
          <a:lstStyle/>
          <a:p>
            <a:r>
              <a:rPr lang="en-GB" dirty="0"/>
              <a:t>Who decides?</a:t>
            </a:r>
          </a:p>
        </p:txBody>
      </p:sp>
      <p:pic>
        <p:nvPicPr>
          <p:cNvPr id="6" name="Content Placeholder 5" descr="A close up of a sign&#10;&#10;Description automatically generated">
            <a:extLst>
              <a:ext uri="{FF2B5EF4-FFF2-40B4-BE49-F238E27FC236}">
                <a16:creationId xmlns:a16="http://schemas.microsoft.com/office/drawing/2014/main" xmlns="" id="{028ED38C-1D90-4339-8948-35FCCD1E3D4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522133" y="1954560"/>
            <a:ext cx="4846020" cy="3681473"/>
          </a:xfrm>
        </p:spPr>
      </p:pic>
    </p:spTree>
    <p:extLst>
      <p:ext uri="{BB962C8B-B14F-4D97-AF65-F5344CB8AC3E}">
        <p14:creationId xmlns:p14="http://schemas.microsoft.com/office/powerpoint/2010/main" val="551140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A5D45A6-0D0F-455C-8AEB-256FC690F4F9}"/>
              </a:ext>
            </a:extLst>
          </p:cNvPr>
          <p:cNvSpPr>
            <a:spLocks noGrp="1"/>
          </p:cNvSpPr>
          <p:nvPr>
            <p:ph sz="quarter" idx="10"/>
          </p:nvPr>
        </p:nvSpPr>
        <p:spPr/>
        <p:txBody>
          <a:bodyPr/>
          <a:lstStyle/>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endParaRPr lang="en-GB" sz="2000" dirty="0">
              <a:hlinkClick r:id="" action="ppaction://noaction">
                <a:extLst>
                  <a:ext uri="{A12FA001-AC4F-418D-AE19-62706E023703}">
                    <ahyp:hlinkClr xmlns:ahyp="http://schemas.microsoft.com/office/drawing/2018/hyperlinkcolor" xmlns="" val="tx"/>
                  </a:ext>
                </a:extLst>
              </a:hlinkClick>
            </a:endParaRPr>
          </a:p>
          <a:p>
            <a:pPr marL="0" indent="0">
              <a:buNone/>
            </a:pPr>
            <a:endParaRPr lang="en-GB" sz="2000" dirty="0">
              <a:hlinkClick r:id="" action="ppaction://noaction">
                <a:extLst>
                  <a:ext uri="{A12FA001-AC4F-418D-AE19-62706E023703}">
                    <ahyp:hlinkClr xmlns:ahyp="http://schemas.microsoft.com/office/drawing/2018/hyperlinkcolor" xmlns="" val="tx"/>
                  </a:ext>
                </a:extLst>
              </a:hlinkClick>
            </a:endParaRPr>
          </a:p>
          <a:p>
            <a:pPr marL="0" indent="0">
              <a:buNone/>
            </a:pPr>
            <a:r>
              <a:rPr lang="en-GB" sz="2000" dirty="0">
                <a:hlinkClick r:id="" action="ppaction://noaction">
                  <a:extLst>
                    <a:ext uri="{A12FA001-AC4F-418D-AE19-62706E023703}">
                      <ahyp:hlinkClr xmlns:ahyp="http://schemas.microsoft.com/office/drawing/2018/hyperlinkcolor" xmlns="" val="tx"/>
                    </a:ext>
                  </a:extLst>
                </a:hlinkClick>
              </a:rPr>
              <a:t>https://www.skillsforcare.org.uk/Documents/Topics/Learning-disability/Supporting-meaningful-relationships.pdf</a:t>
            </a:r>
            <a:endParaRPr lang="en-GB" sz="2000" dirty="0"/>
          </a:p>
        </p:txBody>
      </p:sp>
      <p:sp>
        <p:nvSpPr>
          <p:cNvPr id="3" name="Content Placeholder 2">
            <a:extLst>
              <a:ext uri="{FF2B5EF4-FFF2-40B4-BE49-F238E27FC236}">
                <a16:creationId xmlns:a16="http://schemas.microsoft.com/office/drawing/2014/main" xmlns="" id="{5E2FFBEE-077D-4A4C-AD02-03482E2EA60B}"/>
              </a:ext>
            </a:extLst>
          </p:cNvPr>
          <p:cNvSpPr>
            <a:spLocks noGrp="1"/>
          </p:cNvSpPr>
          <p:nvPr>
            <p:ph sz="quarter" idx="11"/>
          </p:nvPr>
        </p:nvSpPr>
        <p:spPr>
          <a:xfrm>
            <a:off x="508000" y="835269"/>
            <a:ext cx="11276632" cy="1119291"/>
          </a:xfrm>
        </p:spPr>
        <p:txBody>
          <a:bodyPr/>
          <a:lstStyle/>
          <a:p>
            <a:pPr algn="ctr"/>
            <a:r>
              <a:rPr lang="en-GB" dirty="0"/>
              <a:t>Positive and informed personal relationships</a:t>
            </a:r>
          </a:p>
        </p:txBody>
      </p:sp>
      <p:pic>
        <p:nvPicPr>
          <p:cNvPr id="10" name="Picture 9" descr="A close up of a logo&#10;&#10;Description automatically generated">
            <a:extLst>
              <a:ext uri="{FF2B5EF4-FFF2-40B4-BE49-F238E27FC236}">
                <a16:creationId xmlns:a16="http://schemas.microsoft.com/office/drawing/2014/main" xmlns="" id="{7A59574C-A655-4684-864A-1B7A565D5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844" y="1777372"/>
            <a:ext cx="4896556" cy="4138006"/>
          </a:xfrm>
          <a:prstGeom prst="rect">
            <a:avLst/>
          </a:prstGeom>
        </p:spPr>
      </p:pic>
    </p:spTree>
    <p:extLst>
      <p:ext uri="{BB962C8B-B14F-4D97-AF65-F5344CB8AC3E}">
        <p14:creationId xmlns:p14="http://schemas.microsoft.com/office/powerpoint/2010/main" val="350182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xmlns="" id="{6832B5A2-1E33-404C-9DC1-EB6F247BCCBB}"/>
              </a:ext>
            </a:extLst>
          </p:cNvPr>
          <p:cNvSpPr txBox="1">
            <a:spLocks/>
          </p:cNvSpPr>
          <p:nvPr/>
        </p:nvSpPr>
        <p:spPr>
          <a:xfrm>
            <a:off x="479376" y="1124744"/>
            <a:ext cx="5616624" cy="91607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pPr>
            <a:r>
              <a:rPr lang="en-GB" sz="2800" dirty="0"/>
              <a:t>Some Emerging Concerns</a:t>
            </a:r>
          </a:p>
          <a:p>
            <a:pPr fontAlgn="auto">
              <a:spcAft>
                <a:spcPts val="0"/>
              </a:spcAft>
            </a:pPr>
            <a:endParaRPr lang="en-GB" sz="2800" dirty="0"/>
          </a:p>
        </p:txBody>
      </p:sp>
      <p:graphicFrame>
        <p:nvGraphicFramePr>
          <p:cNvPr id="11" name="Content Placeholder 2">
            <a:extLst>
              <a:ext uri="{FF2B5EF4-FFF2-40B4-BE49-F238E27FC236}">
                <a16:creationId xmlns:a16="http://schemas.microsoft.com/office/drawing/2014/main" xmlns="" id="{32F451AA-54A0-476B-9A67-60650E839422}"/>
              </a:ext>
            </a:extLst>
          </p:cNvPr>
          <p:cNvGraphicFramePr>
            <a:graphicFrameLocks/>
          </p:cNvGraphicFramePr>
          <p:nvPr>
            <p:extLst>
              <p:ext uri="{D42A27DB-BD31-4B8C-83A1-F6EECF244321}">
                <p14:modId xmlns:p14="http://schemas.microsoft.com/office/powerpoint/2010/main" val="2977611188"/>
              </p:ext>
            </p:extLst>
          </p:nvPr>
        </p:nvGraphicFramePr>
        <p:xfrm>
          <a:off x="335360" y="1916832"/>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6244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A5D45A6-0D0F-455C-8AEB-256FC690F4F9}"/>
              </a:ext>
            </a:extLst>
          </p:cNvPr>
          <p:cNvSpPr>
            <a:spLocks noGrp="1"/>
          </p:cNvSpPr>
          <p:nvPr>
            <p:ph sz="quarter" idx="10"/>
          </p:nvPr>
        </p:nvSpPr>
        <p:spPr/>
        <p:txBody>
          <a:bodyPr/>
          <a:lstStyle/>
          <a:p>
            <a:pPr marL="0" indent="0">
              <a:buNone/>
            </a:pPr>
            <a:endParaRPr lang="en-GB" dirty="0"/>
          </a:p>
          <a:p>
            <a:endParaRPr lang="en-GB" dirty="0"/>
          </a:p>
        </p:txBody>
      </p:sp>
      <p:sp>
        <p:nvSpPr>
          <p:cNvPr id="3" name="Content Placeholder 2">
            <a:extLst>
              <a:ext uri="{FF2B5EF4-FFF2-40B4-BE49-F238E27FC236}">
                <a16:creationId xmlns:a16="http://schemas.microsoft.com/office/drawing/2014/main" xmlns="" id="{5E2FFBEE-077D-4A4C-AD02-03482E2EA60B}"/>
              </a:ext>
            </a:extLst>
          </p:cNvPr>
          <p:cNvSpPr>
            <a:spLocks noGrp="1"/>
          </p:cNvSpPr>
          <p:nvPr>
            <p:ph sz="quarter" idx="11"/>
          </p:nvPr>
        </p:nvSpPr>
        <p:spPr>
          <a:xfrm>
            <a:off x="508000" y="835269"/>
            <a:ext cx="11276632" cy="1119291"/>
          </a:xfrm>
        </p:spPr>
        <p:txBody>
          <a:bodyPr/>
          <a:lstStyle/>
          <a:p>
            <a:endParaRPr lang="en-GB" dirty="0"/>
          </a:p>
          <a:p>
            <a:r>
              <a:rPr lang="en-GB" dirty="0"/>
              <a:t>DISCUSSION:</a:t>
            </a:r>
          </a:p>
          <a:p>
            <a:endParaRPr lang="en-GB" dirty="0"/>
          </a:p>
          <a:p>
            <a:pPr algn="ctr"/>
            <a:r>
              <a:rPr lang="en-GB" dirty="0"/>
              <a:t>What are our challenges and opportunities when supporting vulnerable adults to identify and maintain meaningful relationships?</a:t>
            </a:r>
          </a:p>
        </p:txBody>
      </p:sp>
    </p:spTree>
    <p:extLst>
      <p:ext uri="{BB962C8B-B14F-4D97-AF65-F5344CB8AC3E}">
        <p14:creationId xmlns:p14="http://schemas.microsoft.com/office/powerpoint/2010/main" val="320151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274FEF4-D35A-4658-A6D8-A4A5843174C7}"/>
              </a:ext>
            </a:extLst>
          </p:cNvPr>
          <p:cNvSpPr>
            <a:spLocks noGrp="1"/>
          </p:cNvSpPr>
          <p:nvPr>
            <p:ph sz="quarter" idx="10"/>
          </p:nvPr>
        </p:nvSpPr>
        <p:spPr/>
        <p:txBody>
          <a:bodyPr/>
          <a:lstStyle/>
          <a:p>
            <a:r>
              <a:rPr lang="en-GB" dirty="0">
                <a:hlinkClick r:id="rId2">
                  <a:extLst>
                    <a:ext uri="{A12FA001-AC4F-418D-AE19-62706E023703}">
                      <ahyp:hlinkClr xmlns:ahyp="http://schemas.microsoft.com/office/drawing/2018/hyperlinkcolor" xmlns="" val="tx"/>
                    </a:ext>
                  </a:extLst>
                </a:hlinkClick>
              </a:rPr>
              <a:t>Rachel.young@bcpcouncil.gov.uk</a:t>
            </a:r>
            <a:endParaRPr lang="en-GB" dirty="0"/>
          </a:p>
          <a:p>
            <a:endParaRPr lang="en-GB" dirty="0"/>
          </a:p>
          <a:p>
            <a:r>
              <a:rPr lang="en-GB" dirty="0">
                <a:hlinkClick r:id="rId3">
                  <a:extLst>
                    <a:ext uri="{A12FA001-AC4F-418D-AE19-62706E023703}">
                      <ahyp:hlinkClr xmlns:ahyp="http://schemas.microsoft.com/office/drawing/2018/hyperlinkcolor" xmlns="" val="tx"/>
                    </a:ext>
                  </a:extLst>
                </a:hlinkClick>
              </a:rPr>
              <a:t>Amy.hurst@bcpcouncil.gov.uk</a:t>
            </a:r>
            <a:r>
              <a:rPr lang="en-GB" dirty="0"/>
              <a:t>  </a:t>
            </a:r>
          </a:p>
        </p:txBody>
      </p:sp>
      <p:sp>
        <p:nvSpPr>
          <p:cNvPr id="5" name="Content Placeholder 4">
            <a:extLst>
              <a:ext uri="{FF2B5EF4-FFF2-40B4-BE49-F238E27FC236}">
                <a16:creationId xmlns:a16="http://schemas.microsoft.com/office/drawing/2014/main" xmlns="" id="{E24A8D65-2A6D-41B8-935E-3D6508109C9D}"/>
              </a:ext>
            </a:extLst>
          </p:cNvPr>
          <p:cNvSpPr>
            <a:spLocks noGrp="1"/>
          </p:cNvSpPr>
          <p:nvPr>
            <p:ph sz="quarter" idx="11"/>
          </p:nvPr>
        </p:nvSpPr>
        <p:spPr/>
        <p:txBody>
          <a:bodyPr/>
          <a:lstStyle/>
          <a:p>
            <a:pPr algn="ctr"/>
            <a:r>
              <a:rPr lang="en-GB" dirty="0"/>
              <a:t>Thank You</a:t>
            </a:r>
          </a:p>
        </p:txBody>
      </p:sp>
    </p:spTree>
    <p:extLst>
      <p:ext uri="{BB962C8B-B14F-4D97-AF65-F5344CB8AC3E}">
        <p14:creationId xmlns:p14="http://schemas.microsoft.com/office/powerpoint/2010/main" val="76795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5560" y="2060848"/>
            <a:ext cx="8352928" cy="4248472"/>
          </a:xfrm>
        </p:spPr>
        <p:txBody>
          <a:bodyPr>
            <a:normAutofit fontScale="25000" lnSpcReduction="20000"/>
          </a:bodyPr>
          <a:lstStyle/>
          <a:p>
            <a:pPr algn="l"/>
            <a:r>
              <a:rPr lang="en-GB" sz="8000" b="1" dirty="0">
                <a:solidFill>
                  <a:schemeClr val="tx1"/>
                </a:solidFill>
              </a:rPr>
              <a:t>1. Liberty Protection Safeguards.</a:t>
            </a:r>
          </a:p>
          <a:p>
            <a:pPr lvl="0" algn="l"/>
            <a:r>
              <a:rPr lang="en-GB" sz="8000" b="1" dirty="0">
                <a:solidFill>
                  <a:schemeClr val="tx1"/>
                </a:solidFill>
              </a:rPr>
              <a:t>How can this knowledge be used within your organisations?</a:t>
            </a:r>
          </a:p>
          <a:p>
            <a:pPr lvl="0" algn="l"/>
            <a:r>
              <a:rPr lang="en-GB" sz="8000" b="1" dirty="0">
                <a:solidFill>
                  <a:schemeClr val="tx1"/>
                </a:solidFill>
              </a:rPr>
              <a:t>What other information/support would you find useful and in what format?</a:t>
            </a:r>
          </a:p>
          <a:p>
            <a:pPr marL="514350" indent="-514350" algn="l">
              <a:buFont typeface="+mj-lt"/>
              <a:buAutoNum type="arabicPeriod"/>
            </a:pPr>
            <a:endParaRPr lang="en-GB" sz="8000" b="1" dirty="0">
              <a:solidFill>
                <a:schemeClr val="tx1"/>
              </a:solidFill>
            </a:endParaRPr>
          </a:p>
          <a:p>
            <a:pPr lvl="0" algn="l"/>
            <a:r>
              <a:rPr lang="en-GB" sz="8000" b="1" dirty="0">
                <a:solidFill>
                  <a:schemeClr val="tx1"/>
                </a:solidFill>
              </a:rPr>
              <a:t>2. Relationships</a:t>
            </a:r>
          </a:p>
          <a:p>
            <a:pPr lvl="0" algn="l"/>
            <a:r>
              <a:rPr lang="en-GB" sz="8000" b="1" dirty="0">
                <a:solidFill>
                  <a:schemeClr val="tx1"/>
                </a:solidFill>
              </a:rPr>
              <a:t>What are our challenges and opportunities when supporting vulnerable adults to identify and maintain meaningful relationships?</a:t>
            </a:r>
          </a:p>
          <a:p>
            <a:pPr lvl="0" algn="l"/>
            <a:endParaRPr lang="en-GB" sz="8000" b="1" dirty="0">
              <a:solidFill>
                <a:schemeClr val="tx1"/>
              </a:solidFill>
            </a:endParaRPr>
          </a:p>
          <a:p>
            <a:pPr lvl="0" algn="l"/>
            <a:r>
              <a:rPr lang="en-GB" sz="8000" b="1" dirty="0">
                <a:solidFill>
                  <a:schemeClr val="tx1"/>
                </a:solidFill>
              </a:rPr>
              <a:t>3. Safeguarding Adults Board’s strategic objectives are the following:</a:t>
            </a:r>
          </a:p>
          <a:p>
            <a:pPr lvl="0" algn="l"/>
            <a:r>
              <a:rPr lang="en-GB" sz="8000" b="1" dirty="0">
                <a:solidFill>
                  <a:schemeClr val="tx1"/>
                </a:solidFill>
              </a:rPr>
              <a:t>•	Domestic Abuse</a:t>
            </a:r>
          </a:p>
          <a:p>
            <a:pPr lvl="0" algn="l"/>
            <a:r>
              <a:rPr lang="en-GB" sz="8000" b="1" dirty="0">
                <a:solidFill>
                  <a:schemeClr val="tx1"/>
                </a:solidFill>
              </a:rPr>
              <a:t>•	Neglect and Self –Neglect</a:t>
            </a:r>
          </a:p>
          <a:p>
            <a:pPr lvl="0" algn="l"/>
            <a:r>
              <a:rPr lang="en-GB" sz="8000" b="1" dirty="0">
                <a:solidFill>
                  <a:schemeClr val="tx1"/>
                </a:solidFill>
              </a:rPr>
              <a:t>•	Exploitation</a:t>
            </a:r>
          </a:p>
          <a:p>
            <a:pPr lvl="0" algn="l"/>
            <a:endParaRPr lang="en-GB" sz="8000" b="1" dirty="0">
              <a:solidFill>
                <a:schemeClr val="tx1"/>
              </a:solidFill>
            </a:endParaRPr>
          </a:p>
          <a:p>
            <a:pPr lvl="0" algn="l"/>
            <a:r>
              <a:rPr lang="en-GB" sz="8000" b="1" dirty="0">
                <a:solidFill>
                  <a:schemeClr val="tx1"/>
                </a:solidFill>
              </a:rPr>
              <a:t>Please share your thoughts on how this links with your work and priorities.</a:t>
            </a:r>
          </a:p>
          <a:p>
            <a:pPr lvl="0" algn="l"/>
            <a:endParaRPr lang="en-GB" sz="3600" b="1" dirty="0">
              <a:solidFill>
                <a:schemeClr val="tx1"/>
              </a:solidFill>
            </a:endParaRPr>
          </a:p>
          <a:p>
            <a:pPr algn="l"/>
            <a:r>
              <a:rPr lang="en-GB" dirty="0"/>
              <a:t> </a:t>
            </a:r>
          </a:p>
          <a:p>
            <a:pPr marL="514350" indent="-514350" algn="l">
              <a:buFont typeface="+mj-lt"/>
              <a:buAutoNum type="arabicPeriod"/>
            </a:pPr>
            <a:endParaRPr lang="en-GB" dirty="0"/>
          </a:p>
        </p:txBody>
      </p:sp>
      <p:pic>
        <p:nvPicPr>
          <p:cNvPr id="5" name="Picture 2">
            <a:extLst>
              <a:ext uri="{FF2B5EF4-FFF2-40B4-BE49-F238E27FC236}">
                <a16:creationId xmlns:a16="http://schemas.microsoft.com/office/drawing/2014/main" xmlns="" id="{6491BA25-EF21-4560-82D5-C350C91115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3" r="1407" b="-1"/>
          <a:stretch/>
        </p:blipFill>
        <p:spPr bwMode="auto">
          <a:xfrm>
            <a:off x="4079777" y="260649"/>
            <a:ext cx="4757083" cy="163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4392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5290E2D2-BB05-4044-9E7A-D8CE0057A30D}"/>
              </a:ext>
            </a:extLst>
          </p:cNvPr>
          <p:cNvSpPr>
            <a:spLocks noGrp="1"/>
          </p:cNvSpPr>
          <p:nvPr>
            <p:ph sz="quarter" idx="11"/>
          </p:nvPr>
        </p:nvSpPr>
        <p:spPr>
          <a:xfrm>
            <a:off x="839416" y="620688"/>
            <a:ext cx="10873208" cy="2163080"/>
          </a:xfrm>
        </p:spPr>
        <p:txBody>
          <a:bodyPr/>
          <a:lstStyle/>
          <a:p>
            <a:r>
              <a:rPr lang="en-GB" sz="4400"/>
              <a:t>Event for Independent Care Providers, Community and Voluntary Groups</a:t>
            </a:r>
          </a:p>
          <a:p>
            <a:endParaRPr lang="en-GB" sz="4400" dirty="0"/>
          </a:p>
        </p:txBody>
      </p:sp>
      <p:sp>
        <p:nvSpPr>
          <p:cNvPr id="15" name="Content Placeholder 14">
            <a:extLst>
              <a:ext uri="{FF2B5EF4-FFF2-40B4-BE49-F238E27FC236}">
                <a16:creationId xmlns:a16="http://schemas.microsoft.com/office/drawing/2014/main" xmlns="" id="{4002C7C5-A781-4BC9-9E81-4C5849C05149}"/>
              </a:ext>
            </a:extLst>
          </p:cNvPr>
          <p:cNvSpPr>
            <a:spLocks noGrp="1"/>
          </p:cNvSpPr>
          <p:nvPr>
            <p:ph sz="quarter" idx="12"/>
          </p:nvPr>
        </p:nvSpPr>
        <p:spPr>
          <a:xfrm>
            <a:off x="1919536" y="2557907"/>
            <a:ext cx="8352928" cy="1637437"/>
          </a:xfrm>
        </p:spPr>
        <p:txBody>
          <a:bodyPr/>
          <a:lstStyle/>
          <a:p>
            <a:pPr algn="ctr"/>
            <a:r>
              <a:rPr lang="en-GB" dirty="0"/>
              <a:t>Barrie Crook		Independent Chair</a:t>
            </a:r>
          </a:p>
          <a:p>
            <a:pPr algn="ctr"/>
            <a:endParaRPr lang="en-GB" dirty="0"/>
          </a:p>
          <a:p>
            <a:pPr algn="ctr"/>
            <a:r>
              <a:rPr lang="en-GB" dirty="0"/>
              <a:t>Claire Hughes 	Business Manager</a:t>
            </a:r>
          </a:p>
        </p:txBody>
      </p:sp>
      <p:sp>
        <p:nvSpPr>
          <p:cNvPr id="2" name="TextBox 1">
            <a:extLst>
              <a:ext uri="{FF2B5EF4-FFF2-40B4-BE49-F238E27FC236}">
                <a16:creationId xmlns:a16="http://schemas.microsoft.com/office/drawing/2014/main" xmlns="" id="{E0B00468-6AEB-4BFA-8565-995126F2BAE1}"/>
              </a:ext>
            </a:extLst>
          </p:cNvPr>
          <p:cNvSpPr txBox="1"/>
          <p:nvPr/>
        </p:nvSpPr>
        <p:spPr>
          <a:xfrm>
            <a:off x="3827748" y="5013176"/>
            <a:ext cx="4536504" cy="73866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ct val="20000"/>
              </a:spcBef>
              <a:spcAft>
                <a:spcPts val="0"/>
              </a:spcAft>
              <a:buClrTx/>
              <a:buSzTx/>
              <a:buFontTx/>
              <a:buNone/>
              <a:tabLst/>
              <a:defRPr/>
            </a:pPr>
            <a:r>
              <a:rPr kumimoji="0" lang="en-GB" sz="2400" b="1" i="0" u="none" strike="noStrike" kern="1200" cap="none" spc="0" normalizeH="0" baseline="0" noProof="0" dirty="0">
                <a:ln>
                  <a:noFill/>
                </a:ln>
                <a:solidFill>
                  <a:srgbClr val="3A2050"/>
                </a:solidFill>
                <a:effectLst/>
                <a:uLnTx/>
                <a:uFillTx/>
                <a:latin typeface="Arial"/>
                <a:ea typeface="+mn-ea"/>
                <a:cs typeface="Arial"/>
              </a:rPr>
              <a:t>Tuesday 11</a:t>
            </a:r>
            <a:r>
              <a:rPr kumimoji="0" lang="en-GB" sz="2400" b="1" i="0" u="none" strike="noStrike" kern="1200" cap="none" spc="0" normalizeH="0" baseline="30000" noProof="0" dirty="0">
                <a:ln>
                  <a:noFill/>
                </a:ln>
                <a:solidFill>
                  <a:srgbClr val="3A2050"/>
                </a:solidFill>
                <a:effectLst/>
                <a:uLnTx/>
                <a:uFillTx/>
                <a:latin typeface="Arial"/>
                <a:ea typeface="+mn-ea"/>
                <a:cs typeface="Arial"/>
              </a:rPr>
              <a:t>th</a:t>
            </a:r>
            <a:r>
              <a:rPr kumimoji="0" lang="en-GB" sz="2400" b="1" i="0" u="none" strike="noStrike" kern="1200" cap="none" spc="0" normalizeH="0" baseline="0" noProof="0" dirty="0">
                <a:ln>
                  <a:noFill/>
                </a:ln>
                <a:solidFill>
                  <a:srgbClr val="3A2050"/>
                </a:solidFill>
                <a:effectLst/>
                <a:uLnTx/>
                <a:uFillTx/>
                <a:latin typeface="Arial"/>
                <a:ea typeface="+mn-ea"/>
                <a:cs typeface="Arial"/>
              </a:rPr>
              <a:t> February 2020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0745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xmlns="" id="{6832B5A2-1E33-404C-9DC1-EB6F247BCCBB}"/>
              </a:ext>
            </a:extLst>
          </p:cNvPr>
          <p:cNvSpPr txBox="1">
            <a:spLocks/>
          </p:cNvSpPr>
          <p:nvPr/>
        </p:nvSpPr>
        <p:spPr>
          <a:xfrm>
            <a:off x="2423592" y="1315877"/>
            <a:ext cx="8280920" cy="91607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srgbClr val="3A2050"/>
                </a:solidFill>
                <a:effectLst/>
                <a:uLnTx/>
                <a:uFillTx/>
                <a:latin typeface="Arial"/>
                <a:ea typeface="+mn-ea"/>
                <a:cs typeface="Arial"/>
              </a:rPr>
              <a:t>Some of your comments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1" i="0" u="none" strike="noStrike" kern="1200" cap="none" spc="0" normalizeH="0" baseline="0" noProof="0" dirty="0">
              <a:ln>
                <a:noFill/>
              </a:ln>
              <a:solidFill>
                <a:srgbClr val="3A2050"/>
              </a:solidFill>
              <a:effectLst/>
              <a:uLnTx/>
              <a:uFillTx/>
              <a:latin typeface="Arial"/>
              <a:ea typeface="+mn-ea"/>
              <a:cs typeface="Arial"/>
            </a:endParaRPr>
          </a:p>
        </p:txBody>
      </p:sp>
      <p:sp>
        <p:nvSpPr>
          <p:cNvPr id="2" name="Rectangle 1">
            <a:extLst>
              <a:ext uri="{FF2B5EF4-FFF2-40B4-BE49-F238E27FC236}">
                <a16:creationId xmlns:a16="http://schemas.microsoft.com/office/drawing/2014/main" xmlns="" id="{E4CFC077-DA10-494C-8E60-D5C630325951}"/>
              </a:ext>
            </a:extLst>
          </p:cNvPr>
          <p:cNvSpPr/>
          <p:nvPr/>
        </p:nvSpPr>
        <p:spPr>
          <a:xfrm>
            <a:off x="767408" y="2006705"/>
            <a:ext cx="10873208" cy="130516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800" b="0" i="1" u="none" strike="noStrike" kern="1200" cap="none" spc="0" normalizeH="0" baseline="0" noProof="0" dirty="0">
                <a:ln w="0"/>
                <a:solidFill>
                  <a:srgbClr val="3A2050"/>
                </a:solidFill>
                <a:effectLst>
                  <a:outerShdw blurRad="38100" dist="25400" dir="5400000" algn="ctr" rotWithShape="0">
                    <a:srgbClr val="6E747A">
                      <a:alpha val="43000"/>
                    </a:srgbClr>
                  </a:outerShdw>
                </a:effectLst>
                <a:uLnTx/>
                <a:uFillTx/>
                <a:latin typeface="Arial" charset="0"/>
                <a:ea typeface="+mn-ea"/>
                <a:cs typeface="+mn-cs"/>
              </a:rPr>
              <a:t>The LPS information is useful but until the code is approved we won’t know how complicated the changes are</a:t>
            </a:r>
          </a:p>
        </p:txBody>
      </p:sp>
    </p:spTree>
    <p:extLst>
      <p:ext uri="{BB962C8B-B14F-4D97-AF65-F5344CB8AC3E}">
        <p14:creationId xmlns:p14="http://schemas.microsoft.com/office/powerpoint/2010/main" val="35234917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xmlns="" id="{6832B5A2-1E33-404C-9DC1-EB6F247BCCBB}"/>
              </a:ext>
            </a:extLst>
          </p:cNvPr>
          <p:cNvSpPr txBox="1">
            <a:spLocks/>
          </p:cNvSpPr>
          <p:nvPr/>
        </p:nvSpPr>
        <p:spPr>
          <a:xfrm>
            <a:off x="2423592" y="1315877"/>
            <a:ext cx="8280920" cy="91607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srgbClr val="3A2050"/>
                </a:solidFill>
                <a:effectLst/>
                <a:uLnTx/>
                <a:uFillTx/>
                <a:latin typeface="Arial"/>
                <a:ea typeface="+mn-ea"/>
                <a:cs typeface="Arial"/>
              </a:rPr>
              <a:t>Some of your comments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1" i="0" u="none" strike="noStrike" kern="1200" cap="none" spc="0" normalizeH="0" baseline="0" noProof="0" dirty="0">
              <a:ln>
                <a:noFill/>
              </a:ln>
              <a:solidFill>
                <a:srgbClr val="3A2050"/>
              </a:solidFill>
              <a:effectLst/>
              <a:uLnTx/>
              <a:uFillTx/>
              <a:latin typeface="Arial"/>
              <a:ea typeface="+mn-ea"/>
              <a:cs typeface="Arial"/>
            </a:endParaRPr>
          </a:p>
        </p:txBody>
      </p:sp>
      <p:sp>
        <p:nvSpPr>
          <p:cNvPr id="2" name="Rectangle 1">
            <a:extLst>
              <a:ext uri="{FF2B5EF4-FFF2-40B4-BE49-F238E27FC236}">
                <a16:creationId xmlns:a16="http://schemas.microsoft.com/office/drawing/2014/main" xmlns="" id="{E4CFC077-DA10-494C-8E60-D5C630325951}"/>
              </a:ext>
            </a:extLst>
          </p:cNvPr>
          <p:cNvSpPr/>
          <p:nvPr/>
        </p:nvSpPr>
        <p:spPr>
          <a:xfrm>
            <a:off x="767408" y="2006705"/>
            <a:ext cx="10873208" cy="3890489"/>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800" b="0" i="1" u="none" strike="noStrike" kern="1200" cap="none" spc="0" normalizeH="0" baseline="0" noProof="0" dirty="0">
                <a:ln w="0"/>
                <a:solidFill>
                  <a:srgbClr val="3A2050"/>
                </a:solidFill>
                <a:effectLst>
                  <a:outerShdw blurRad="38100" dist="25400" dir="5400000" algn="ctr" rotWithShape="0">
                    <a:srgbClr val="6E747A">
                      <a:alpha val="43000"/>
                    </a:srgbClr>
                  </a:outerShdw>
                </a:effectLst>
                <a:uLnTx/>
                <a:uFillTx/>
                <a:latin typeface="Arial" charset="0"/>
                <a:ea typeface="+mn-ea"/>
                <a:cs typeface="+mn-cs"/>
              </a:rPr>
              <a:t>The information on relationships is </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GB" sz="2800" b="0" i="1" u="none" strike="noStrike" kern="1200" cap="none" spc="0" normalizeH="0" baseline="0" noProof="0" dirty="0">
              <a:ln w="0"/>
              <a:solidFill>
                <a:srgbClr val="3A2050"/>
              </a:solidFill>
              <a:effectLst>
                <a:outerShdw blurRad="38100" dist="25400" dir="5400000" algn="ctr" rotWithShape="0">
                  <a:srgbClr val="6E747A">
                    <a:alpha val="43000"/>
                  </a:srgbClr>
                </a:outerShdw>
              </a:effectLst>
              <a:uLnTx/>
              <a:uFillTx/>
              <a:latin typeface="Arial"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800" b="0" i="1" u="none" strike="noStrike" kern="1200" cap="none" spc="0" normalizeH="0" baseline="0" noProof="0" dirty="0">
                <a:ln w="0"/>
                <a:solidFill>
                  <a:srgbClr val="3A2050"/>
                </a:solidFill>
                <a:effectLst>
                  <a:outerShdw blurRad="38100" dist="25400" dir="5400000" algn="ctr" rotWithShape="0">
                    <a:srgbClr val="6E747A">
                      <a:alpha val="43000"/>
                    </a:srgbClr>
                  </a:outerShdw>
                </a:effectLst>
                <a:uLnTx/>
                <a:uFillTx/>
                <a:latin typeface="Arial" charset="0"/>
                <a:ea typeface="+mn-ea"/>
                <a:cs typeface="+mn-cs"/>
              </a:rPr>
              <a:t>There are XX people that I can think of who might be vulnerable to the wrong kind of relationships</a:t>
            </a:r>
          </a:p>
          <a:p>
            <a:pPr marL="0" marR="0" lvl="0" indent="0" algn="l" defTabSz="914400" rtl="0" eaLnBrk="1" fontAlgn="base" latinLnBrk="0" hangingPunct="1">
              <a:lnSpc>
                <a:spcPct val="150000"/>
              </a:lnSpc>
              <a:spcBef>
                <a:spcPct val="0"/>
              </a:spcBef>
              <a:spcAft>
                <a:spcPct val="0"/>
              </a:spcAft>
              <a:buClrTx/>
              <a:buSzTx/>
              <a:buFontTx/>
              <a:buNone/>
              <a:tabLst/>
              <a:defRPr/>
            </a:pPr>
            <a:endParaRPr kumimoji="0" lang="en-GB" sz="2800" b="0" i="1" u="none" strike="noStrike" kern="1200" cap="none" spc="0" normalizeH="0" baseline="0" noProof="0" dirty="0">
              <a:ln w="0"/>
              <a:solidFill>
                <a:srgbClr val="3A2050"/>
              </a:solidFill>
              <a:effectLst>
                <a:outerShdw blurRad="38100" dist="25400" dir="5400000" algn="ctr" rotWithShape="0">
                  <a:srgbClr val="6E747A">
                    <a:alpha val="43000"/>
                  </a:srgbClr>
                </a:outerShdw>
              </a:effectLst>
              <a:uLnTx/>
              <a:uFillTx/>
              <a:latin typeface="Arial"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800" b="0" i="1" u="none" strike="noStrike" kern="1200" cap="none" spc="0" normalizeH="0" baseline="0" noProof="0" dirty="0">
                <a:ln w="0"/>
                <a:solidFill>
                  <a:srgbClr val="3A2050"/>
                </a:solidFill>
                <a:effectLst>
                  <a:outerShdw blurRad="38100" dist="25400" dir="5400000" algn="ctr" rotWithShape="0">
                    <a:srgbClr val="6E747A">
                      <a:alpha val="43000"/>
                    </a:srgbClr>
                  </a:outerShdw>
                </a:effectLst>
                <a:uLnTx/>
                <a:uFillTx/>
                <a:latin typeface="Arial" charset="0"/>
                <a:ea typeface="+mn-ea"/>
                <a:cs typeface="+mn-cs"/>
              </a:rPr>
              <a:t>I didn’t realise that XXXXX was illegal</a:t>
            </a:r>
          </a:p>
        </p:txBody>
      </p:sp>
    </p:spTree>
    <p:extLst>
      <p:ext uri="{BB962C8B-B14F-4D97-AF65-F5344CB8AC3E}">
        <p14:creationId xmlns:p14="http://schemas.microsoft.com/office/powerpoint/2010/main" val="3292167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xmlns="" id="{6832B5A2-1E33-404C-9DC1-EB6F247BCCBB}"/>
              </a:ext>
            </a:extLst>
          </p:cNvPr>
          <p:cNvSpPr txBox="1">
            <a:spLocks/>
          </p:cNvSpPr>
          <p:nvPr/>
        </p:nvSpPr>
        <p:spPr>
          <a:xfrm>
            <a:off x="2423592" y="1315877"/>
            <a:ext cx="8280920" cy="91607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GB" sz="2800" b="1" i="0" u="none" strike="noStrike" kern="1200" cap="none" spc="0" normalizeH="0" baseline="0" noProof="0" dirty="0">
                <a:ln>
                  <a:noFill/>
                </a:ln>
                <a:solidFill>
                  <a:srgbClr val="3A2050"/>
                </a:solidFill>
                <a:effectLst/>
                <a:uLnTx/>
                <a:uFillTx/>
                <a:latin typeface="Arial"/>
                <a:ea typeface="+mn-ea"/>
                <a:cs typeface="Arial"/>
              </a:rPr>
              <a:t>Some of your comments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2800" b="1" i="0" u="none" strike="noStrike" kern="1200" cap="none" spc="0" normalizeH="0" baseline="0" noProof="0" dirty="0">
              <a:ln>
                <a:noFill/>
              </a:ln>
              <a:solidFill>
                <a:srgbClr val="3A2050"/>
              </a:solidFill>
              <a:effectLst/>
              <a:uLnTx/>
              <a:uFillTx/>
              <a:latin typeface="Arial"/>
              <a:ea typeface="+mn-ea"/>
              <a:cs typeface="Arial"/>
            </a:endParaRPr>
          </a:p>
        </p:txBody>
      </p:sp>
      <p:sp>
        <p:nvSpPr>
          <p:cNvPr id="2" name="Rectangle 1">
            <a:extLst>
              <a:ext uri="{FF2B5EF4-FFF2-40B4-BE49-F238E27FC236}">
                <a16:creationId xmlns:a16="http://schemas.microsoft.com/office/drawing/2014/main" xmlns="" id="{E4CFC077-DA10-494C-8E60-D5C630325951}"/>
              </a:ext>
            </a:extLst>
          </p:cNvPr>
          <p:cNvSpPr/>
          <p:nvPr/>
        </p:nvSpPr>
        <p:spPr>
          <a:xfrm>
            <a:off x="767408" y="2006705"/>
            <a:ext cx="10873208" cy="130516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GB" sz="2800" b="0" i="1" u="none" strike="noStrike" kern="1200" cap="none" spc="0" normalizeH="0" baseline="0" noProof="0" dirty="0">
                <a:ln w="0"/>
                <a:solidFill>
                  <a:srgbClr val="3A2050"/>
                </a:solidFill>
                <a:effectLst>
                  <a:outerShdw blurRad="38100" dist="25400" dir="5400000" algn="ctr" rotWithShape="0">
                    <a:srgbClr val="6E747A">
                      <a:alpha val="43000"/>
                    </a:srgbClr>
                  </a:outerShdw>
                </a:effectLst>
                <a:uLnTx/>
                <a:uFillTx/>
                <a:latin typeface="Arial" charset="0"/>
                <a:ea typeface="+mn-ea"/>
                <a:cs typeface="+mn-cs"/>
              </a:rPr>
              <a:t>The LPS information is useful but until the code is approved we won’t know how complicated the changes are</a:t>
            </a:r>
          </a:p>
        </p:txBody>
      </p:sp>
    </p:spTree>
    <p:extLst>
      <p:ext uri="{BB962C8B-B14F-4D97-AF65-F5344CB8AC3E}">
        <p14:creationId xmlns:p14="http://schemas.microsoft.com/office/powerpoint/2010/main" val="351579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2637D80E-D2EE-4DC2-A481-F31602764BCB}"/>
              </a:ext>
            </a:extLst>
          </p:cNvPr>
          <p:cNvSpPr txBox="1">
            <a:spLocks/>
          </p:cNvSpPr>
          <p:nvPr/>
        </p:nvSpPr>
        <p:spPr>
          <a:xfrm>
            <a:off x="732594" y="1220613"/>
            <a:ext cx="10588434" cy="1062644"/>
          </a:xfrm>
          <a:prstGeom prst="rect">
            <a:avLst/>
          </a:prstGeom>
        </p:spPr>
        <p:txBody>
          <a:bodyPr anchor="b">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700"/>
              <a:t>Self Neglect - Care Act (2014) Statutory guidance 14.17</a:t>
            </a:r>
            <a:endParaRPr lang="en-GB" sz="3700" dirty="0"/>
          </a:p>
        </p:txBody>
      </p:sp>
      <p:sp>
        <p:nvSpPr>
          <p:cNvPr id="5" name="Content Placeholder 2">
            <a:extLst>
              <a:ext uri="{FF2B5EF4-FFF2-40B4-BE49-F238E27FC236}">
                <a16:creationId xmlns:a16="http://schemas.microsoft.com/office/drawing/2014/main" xmlns="" id="{3170371A-4173-43A9-8751-F47847FA4281}"/>
              </a:ext>
            </a:extLst>
          </p:cNvPr>
          <p:cNvSpPr txBox="1">
            <a:spLocks/>
          </p:cNvSpPr>
          <p:nvPr/>
        </p:nvSpPr>
        <p:spPr>
          <a:xfrm>
            <a:off x="4727848" y="2924944"/>
            <a:ext cx="6737181" cy="34563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GB" sz="2000" b="1" dirty="0"/>
              <a:t>“This covers a wide range of behaviour neglecting to care for one’s personal hygiene, health or surroundings and includes behaviour such as hoarding. It should be noted that self-neglect may not prompt a section 42 enquiry. An assessment should be made on a case by case basis. A decision on whether a response is required under safeguarding will depend on the adult’s ability to protect themselves by controlling their own behaviour. There may come a point when they are no longer able to do this, without external support.”</a:t>
            </a:r>
          </a:p>
        </p:txBody>
      </p:sp>
      <p:pic>
        <p:nvPicPr>
          <p:cNvPr id="6" name="Picture 5">
            <a:extLst>
              <a:ext uri="{FF2B5EF4-FFF2-40B4-BE49-F238E27FC236}">
                <a16:creationId xmlns:a16="http://schemas.microsoft.com/office/drawing/2014/main" xmlns="" id="{19BDD613-579D-441F-8460-5EC13DC1602D}"/>
              </a:ext>
            </a:extLst>
          </p:cNvPr>
          <p:cNvPicPr>
            <a:picLocks noChangeAspect="1"/>
          </p:cNvPicPr>
          <p:nvPr/>
        </p:nvPicPr>
        <p:blipFill>
          <a:blip r:embed="rId2"/>
          <a:stretch>
            <a:fillRect/>
          </a:stretch>
        </p:blipFill>
        <p:spPr>
          <a:xfrm>
            <a:off x="726971" y="3088348"/>
            <a:ext cx="3797559" cy="2472613"/>
          </a:xfrm>
          <a:prstGeom prst="rect">
            <a:avLst/>
          </a:prstGeom>
        </p:spPr>
      </p:pic>
    </p:spTree>
    <p:extLst>
      <p:ext uri="{BB962C8B-B14F-4D97-AF65-F5344CB8AC3E}">
        <p14:creationId xmlns:p14="http://schemas.microsoft.com/office/powerpoint/2010/main" val="286031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4">
            <a:extLst>
              <a:ext uri="{FF2B5EF4-FFF2-40B4-BE49-F238E27FC236}">
                <a16:creationId xmlns:a16="http://schemas.microsoft.com/office/drawing/2014/main" xmlns="" id="{AF8C825D-99FC-4D11-8FF2-6E4C1A642024}"/>
              </a:ext>
            </a:extLst>
          </p:cNvPr>
          <p:cNvSpPr txBox="1">
            <a:spLocks/>
          </p:cNvSpPr>
          <p:nvPr/>
        </p:nvSpPr>
        <p:spPr>
          <a:xfrm>
            <a:off x="2213215" y="1368966"/>
            <a:ext cx="3335840" cy="823912"/>
          </a:xfrm>
          <a:prstGeom prst="rect">
            <a:avLst/>
          </a:prstGeom>
          <a:solidFill>
            <a:srgbClr val="4472C4"/>
          </a:solidFill>
          <a:ln>
            <a:solidFill>
              <a:srgbClr val="44546A"/>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Neglect of self-care</a:t>
            </a:r>
          </a:p>
        </p:txBody>
      </p:sp>
      <p:sp>
        <p:nvSpPr>
          <p:cNvPr id="26" name="Content Placeholder 7">
            <a:extLst>
              <a:ext uri="{FF2B5EF4-FFF2-40B4-BE49-F238E27FC236}">
                <a16:creationId xmlns:a16="http://schemas.microsoft.com/office/drawing/2014/main" xmlns="" id="{B83F8644-B877-439A-ABB7-90FB1E3EB1A1}"/>
              </a:ext>
            </a:extLst>
          </p:cNvPr>
          <p:cNvSpPr txBox="1">
            <a:spLocks/>
          </p:cNvSpPr>
          <p:nvPr/>
        </p:nvSpPr>
        <p:spPr>
          <a:xfrm>
            <a:off x="5903643" y="2202226"/>
            <a:ext cx="3838222" cy="1946585"/>
          </a:xfrm>
          <a:prstGeom prst="rect">
            <a:avLst/>
          </a:prstGeom>
          <a:ln>
            <a:solidFill>
              <a:srgbClr val="44546A"/>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charset="2"/>
              <a:buChar char="v"/>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Hoarding: </a:t>
            </a:r>
            <a:r>
              <a:rPr kumimoji="0" lang="en-US"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(“persistent difficulty discarding or parting with possessions, regardless of value” DSM V )</a:t>
            </a:r>
          </a:p>
          <a:p>
            <a:pPr marL="228600" marR="0" lvl="0" indent="-228600" algn="l" defTabSz="914400" rtl="0" eaLnBrk="1" fontAlgn="auto" latinLnBrk="0" hangingPunct="1">
              <a:lnSpc>
                <a:spcPct val="90000"/>
              </a:lnSpc>
              <a:spcBef>
                <a:spcPts val="1000"/>
              </a:spcBef>
              <a:spcAft>
                <a:spcPts val="0"/>
              </a:spcAft>
              <a:buClrTx/>
              <a:buSzTx/>
              <a:buFont typeface="Wingdings" charset="2"/>
              <a:buChar char="v"/>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Squalor</a:t>
            </a:r>
          </a:p>
          <a:p>
            <a:pPr marL="228600" marR="0" lvl="0" indent="-228600" algn="l" defTabSz="914400" rtl="0" eaLnBrk="1" fontAlgn="auto" latinLnBrk="0" hangingPunct="1">
              <a:lnSpc>
                <a:spcPct val="90000"/>
              </a:lnSpc>
              <a:spcBef>
                <a:spcPts val="1000"/>
              </a:spcBef>
              <a:spcAft>
                <a:spcPts val="0"/>
              </a:spcAft>
              <a:buClrTx/>
              <a:buSzTx/>
              <a:buFont typeface="Wingdings" charset="2"/>
              <a:buChar char="v"/>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Infestation</a:t>
            </a:r>
          </a:p>
        </p:txBody>
      </p:sp>
      <p:sp>
        <p:nvSpPr>
          <p:cNvPr id="27" name="Text Placeholder 6">
            <a:extLst>
              <a:ext uri="{FF2B5EF4-FFF2-40B4-BE49-F238E27FC236}">
                <a16:creationId xmlns:a16="http://schemas.microsoft.com/office/drawing/2014/main" xmlns="" id="{1E2BEDD6-B186-45DC-AE1E-BB1E4CFD8C0D}"/>
              </a:ext>
            </a:extLst>
          </p:cNvPr>
          <p:cNvSpPr txBox="1">
            <a:spLocks/>
          </p:cNvSpPr>
          <p:nvPr/>
        </p:nvSpPr>
        <p:spPr>
          <a:xfrm>
            <a:off x="5903643" y="1378313"/>
            <a:ext cx="3838222" cy="823912"/>
          </a:xfrm>
          <a:prstGeom prst="rect">
            <a:avLst/>
          </a:prstGeom>
          <a:solidFill>
            <a:srgbClr val="4472C4"/>
          </a:solidFill>
          <a:ln>
            <a:solidFill>
              <a:srgbClr val="44546A"/>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 lastClr="FFFFFF"/>
                </a:solidFill>
                <a:effectLst/>
                <a:uLnTx/>
                <a:uFillTx/>
                <a:latin typeface="Calibri" panose="020F0502020204030204"/>
                <a:ea typeface="+mn-ea"/>
                <a:cs typeface="+mn-cs"/>
              </a:rPr>
              <a:t>Neglect of the domestic environment</a:t>
            </a:r>
          </a:p>
        </p:txBody>
      </p:sp>
      <p:sp>
        <p:nvSpPr>
          <p:cNvPr id="28" name="TextBox 27">
            <a:extLst>
              <a:ext uri="{FF2B5EF4-FFF2-40B4-BE49-F238E27FC236}">
                <a16:creationId xmlns:a16="http://schemas.microsoft.com/office/drawing/2014/main" xmlns="" id="{55F6F006-02BB-4155-9C65-2F37401A996D}"/>
              </a:ext>
            </a:extLst>
          </p:cNvPr>
          <p:cNvSpPr txBox="1"/>
          <p:nvPr/>
        </p:nvSpPr>
        <p:spPr>
          <a:xfrm>
            <a:off x="2213217" y="4139462"/>
            <a:ext cx="7550751" cy="400110"/>
          </a:xfrm>
          <a:prstGeom prst="rect">
            <a:avLst/>
          </a:prstGeom>
          <a:solidFill>
            <a:srgbClr val="22889E"/>
          </a:solidFill>
        </p:spPr>
        <p:txBody>
          <a:bodyPr wrap="square" rtlCol="0">
            <a:spAutoFit/>
          </a:bodyPr>
          <a:lstStyle/>
          <a:p>
            <a:pPr algn="ctr" fontAlgn="auto">
              <a:spcBef>
                <a:spcPts val="0"/>
              </a:spcBef>
              <a:spcAft>
                <a:spcPts val="0"/>
              </a:spcAft>
            </a:pPr>
            <a:r>
              <a:rPr lang="en-GB" sz="2000" dirty="0">
                <a:solidFill>
                  <a:prstClr val="white"/>
                </a:solidFill>
                <a:latin typeface="Calibri" panose="020F0502020204030204"/>
              </a:rPr>
              <a:t>To such an extent as to endanger health, safety and/or wellbeing</a:t>
            </a:r>
          </a:p>
        </p:txBody>
      </p:sp>
      <p:sp>
        <p:nvSpPr>
          <p:cNvPr id="29" name="Content Placeholder 5">
            <a:extLst>
              <a:ext uri="{FF2B5EF4-FFF2-40B4-BE49-F238E27FC236}">
                <a16:creationId xmlns:a16="http://schemas.microsoft.com/office/drawing/2014/main" xmlns="" id="{3970840F-5368-4AD0-B187-9B84C1AE7DA1}"/>
              </a:ext>
            </a:extLst>
          </p:cNvPr>
          <p:cNvSpPr txBox="1">
            <a:spLocks/>
          </p:cNvSpPr>
          <p:nvPr/>
        </p:nvSpPr>
        <p:spPr>
          <a:xfrm>
            <a:off x="2213217" y="2192878"/>
            <a:ext cx="3335839" cy="1937236"/>
          </a:xfrm>
          <a:prstGeom prst="rect">
            <a:avLst/>
          </a:prstGeom>
          <a:ln>
            <a:solidFill>
              <a:srgbClr val="44546A"/>
            </a:solidFill>
          </a:ln>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000"/>
              </a:spcBef>
              <a:spcAft>
                <a:spcPts val="200"/>
              </a:spcAft>
              <a:buClrTx/>
              <a:buSzTx/>
              <a:buFont typeface="Wingdings" charset="2"/>
              <a:buChar char="v"/>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Personal hygiene</a:t>
            </a:r>
          </a:p>
          <a:p>
            <a:pPr marL="384048" marR="0" lvl="0" indent="-384048" algn="l" defTabSz="685800" rtl="0" eaLnBrk="1" fontAlgn="auto" latinLnBrk="0" hangingPunct="1">
              <a:lnSpc>
                <a:spcPct val="94000"/>
              </a:lnSpc>
              <a:spcBef>
                <a:spcPts val="1000"/>
              </a:spcBef>
              <a:spcAft>
                <a:spcPts val="200"/>
              </a:spcAft>
              <a:buClrTx/>
              <a:buSzTx/>
              <a:buFont typeface="Wingdings" charset="2"/>
              <a:buChar char="v"/>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Nutrition/hydration</a:t>
            </a:r>
          </a:p>
          <a:p>
            <a:pPr marL="384048" marR="0" lvl="0" indent="-384048" algn="l" defTabSz="685800" rtl="0" eaLnBrk="1" fontAlgn="auto" latinLnBrk="0" hangingPunct="1">
              <a:lnSpc>
                <a:spcPct val="94000"/>
              </a:lnSpc>
              <a:spcBef>
                <a:spcPts val="1000"/>
              </a:spcBef>
              <a:spcAft>
                <a:spcPts val="200"/>
              </a:spcAft>
              <a:buClrTx/>
              <a:buSzTx/>
              <a:buFont typeface="Wingdings" charset="2"/>
              <a:buChar char="v"/>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Health </a:t>
            </a:r>
          </a:p>
        </p:txBody>
      </p:sp>
      <p:sp>
        <p:nvSpPr>
          <p:cNvPr id="30" name="TextBox 29">
            <a:extLst>
              <a:ext uri="{FF2B5EF4-FFF2-40B4-BE49-F238E27FC236}">
                <a16:creationId xmlns:a16="http://schemas.microsoft.com/office/drawing/2014/main" xmlns="" id="{AE4FE2B9-1C96-424A-A28F-A5D365141559}"/>
              </a:ext>
            </a:extLst>
          </p:cNvPr>
          <p:cNvSpPr txBox="1"/>
          <p:nvPr/>
        </p:nvSpPr>
        <p:spPr>
          <a:xfrm>
            <a:off x="2229188" y="4539572"/>
            <a:ext cx="7550750" cy="400110"/>
          </a:xfrm>
          <a:prstGeom prst="rect">
            <a:avLst/>
          </a:prstGeom>
          <a:solidFill>
            <a:srgbClr val="5B9BD5"/>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Calibri" panose="020F0502020204030204"/>
              </a:rPr>
              <a:t>Refusal of services that would mitigate risk of harm                </a:t>
            </a:r>
          </a:p>
        </p:txBody>
      </p:sp>
      <p:sp>
        <p:nvSpPr>
          <p:cNvPr id="31" name="Content Placeholder 4">
            <a:extLst>
              <a:ext uri="{FF2B5EF4-FFF2-40B4-BE49-F238E27FC236}">
                <a16:creationId xmlns:a16="http://schemas.microsoft.com/office/drawing/2014/main" xmlns="" id="{9108ACE7-E1D9-4377-8591-72F0AB2B2FC7}"/>
              </a:ext>
            </a:extLst>
          </p:cNvPr>
          <p:cNvSpPr txBox="1">
            <a:spLocks/>
          </p:cNvSpPr>
          <p:nvPr/>
        </p:nvSpPr>
        <p:spPr>
          <a:xfrm>
            <a:off x="2229189" y="5051273"/>
            <a:ext cx="7648223" cy="1621985"/>
          </a:xfrm>
          <a:prstGeom prst="wedgeEllipseCallout">
            <a:avLst/>
          </a:prstGeom>
          <a:solidFill>
            <a:schemeClr val="accent5">
              <a:lumMod val="60000"/>
              <a:lumOff val="40000"/>
            </a:schemeClr>
          </a:solidFill>
        </p:spPr>
        <p:txBody>
          <a:bodyPr vert="horz" lIns="91440" tIns="45720" rIns="91440" bIns="45720" rtlCol="0">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4472C4"/>
              </a:buClr>
              <a:buSzPct val="85000"/>
              <a:buFont typeface="Arial" pitchFamily="34" charset="0"/>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“Self-neglect: this covers a wide range of behaviour neglecting to care for one’s personal hygiene, health or surroundings and includes behaviour such as hoarding” (DHSC 2018)</a:t>
            </a:r>
          </a:p>
        </p:txBody>
      </p:sp>
    </p:spTree>
    <p:extLst>
      <p:ext uri="{BB962C8B-B14F-4D97-AF65-F5344CB8AC3E}">
        <p14:creationId xmlns:p14="http://schemas.microsoft.com/office/powerpoint/2010/main" val="25836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57821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xmlns="" id="{0EC15113-CAFC-4897-8F00-6C1688DB469F}"/>
              </a:ext>
            </a:extLst>
          </p:cNvPr>
          <p:cNvSpPr>
            <a:spLocks noGrp="1"/>
          </p:cNvSpPr>
          <p:nvPr>
            <p:ph type="title"/>
          </p:nvPr>
        </p:nvSpPr>
        <p:spPr/>
        <p:txBody>
          <a:bodyPr/>
          <a:lstStyle/>
          <a:p>
            <a:endParaRPr lang="en-GB" dirty="0"/>
          </a:p>
        </p:txBody>
      </p:sp>
      <p:sp>
        <p:nvSpPr>
          <p:cNvPr id="6" name="Content Placeholder 3">
            <a:extLst>
              <a:ext uri="{FF2B5EF4-FFF2-40B4-BE49-F238E27FC236}">
                <a16:creationId xmlns:a16="http://schemas.microsoft.com/office/drawing/2014/main" xmlns="" id="{4A1B975A-C551-4D77-A406-F659B454B9DC}"/>
              </a:ext>
            </a:extLst>
          </p:cNvPr>
          <p:cNvSpPr txBox="1">
            <a:spLocks/>
          </p:cNvSpPr>
          <p:nvPr/>
        </p:nvSpPr>
        <p:spPr>
          <a:xfrm>
            <a:off x="20148" y="1196752"/>
            <a:ext cx="11809312" cy="871748"/>
          </a:xfrm>
          <a:prstGeom prst="rect">
            <a:avLst/>
          </a:prstGeom>
        </p:spPr>
        <p:txBody>
          <a:bodyPr vert="horz"/>
          <a:lstStyle>
            <a:lvl1pPr marL="342900" indent="-342900" algn="l" defTabSz="457200" rtl="0" eaLnBrk="1" latinLnBrk="0" hangingPunct="1">
              <a:spcBef>
                <a:spcPct val="20000"/>
              </a:spcBef>
              <a:buFont typeface="Arial"/>
              <a:buNone/>
              <a:defRPr sz="3200" b="1" kern="1200" baseline="0">
                <a:solidFill>
                  <a:srgbClr val="3A205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pPr>
            <a:r>
              <a:rPr lang="en-GB" sz="2800" dirty="0"/>
              <a:t>What’s going on for the individual?</a:t>
            </a:r>
          </a:p>
        </p:txBody>
      </p:sp>
    </p:spTree>
    <p:extLst>
      <p:ext uri="{BB962C8B-B14F-4D97-AF65-F5344CB8AC3E}">
        <p14:creationId xmlns:p14="http://schemas.microsoft.com/office/powerpoint/2010/main" val="2817930868"/>
      </p:ext>
    </p:extLst>
  </p:cSld>
  <p:clrMapOvr>
    <a:masterClrMapping/>
  </p:clrMapOvr>
</p:sld>
</file>

<file path=ppt/theme/theme1.xml><?xml version="1.0" encoding="utf-8"?>
<a:theme xmlns:a="http://schemas.openxmlformats.org/drawingml/2006/main" name="BCP_white_titl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00B050"/>
      </a:accent3>
      <a:accent4>
        <a:srgbClr val="FFC000"/>
      </a:accent4>
      <a:accent5>
        <a:srgbClr val="00B0F0"/>
      </a:accent5>
      <a:accent6>
        <a:srgbClr val="BFBFB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C3A9215A-43CE-45A8-BAF5-E6DA0AC40BEB}"/>
    </a:ext>
  </a:extLst>
</a:theme>
</file>

<file path=ppt/theme/theme10.xml><?xml version="1.0" encoding="utf-8"?>
<a:theme xmlns:a="http://schemas.openxmlformats.org/drawingml/2006/main" name="BCP_purple_fin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30890725-948E-4476-B7B5-8855436ED34B}"/>
    </a:ext>
  </a:extLst>
</a:theme>
</file>

<file path=ppt/theme/theme11.xml><?xml version="1.0" encoding="utf-8"?>
<a:theme xmlns:a="http://schemas.openxmlformats.org/drawingml/2006/main" name="BCP_white_fin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73288047-84F2-4423-8746-705964104072}"/>
    </a:ext>
  </a:extLst>
</a:theme>
</file>

<file path=ppt/theme/theme12.xml><?xml version="1.0" encoding="utf-8"?>
<a:theme xmlns:a="http://schemas.openxmlformats.org/drawingml/2006/main" name="BCP_blue_fin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9D6EE114-05D9-4168-BE33-DA07AC9CAC23}"/>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BCP_Purple_Titl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00B050"/>
      </a:accent3>
      <a:accent4>
        <a:srgbClr val="FFC000"/>
      </a:accent4>
      <a:accent5>
        <a:srgbClr val="00B0F0"/>
      </a:accent5>
      <a:accent6>
        <a:srgbClr val="BFBFB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51B984CB-204C-4D5A-AA13-A2819179AC0B}"/>
    </a:ext>
  </a:extLst>
</a:theme>
</file>

<file path=ppt/theme/theme15.xml><?xml version="1.0" encoding="utf-8"?>
<a:theme xmlns:a="http://schemas.openxmlformats.org/drawingml/2006/main" name="1_BCP_purple_full_width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CD552AA2-6EDC-4105-A44C-676FE1ADE96E}"/>
    </a:ext>
  </a:extLst>
</a:theme>
</file>

<file path=ppt/theme/theme16.xml><?xml version="1.0" encoding="utf-8"?>
<a:theme xmlns:a="http://schemas.openxmlformats.org/drawingml/2006/main" name="1_BCP_white_split_colum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FB21BBA4-5070-4B85-A5F7-63BBCB000BA5}"/>
    </a:ext>
  </a:ext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BCP_white_title">
  <a:themeElements>
    <a:clrScheme name="Custom 1">
      <a:dk1>
        <a:sysClr val="windowText" lastClr="000000"/>
      </a:dk1>
      <a:lt1>
        <a:sysClr val="window" lastClr="FFFFFF"/>
      </a:lt1>
      <a:dk2>
        <a:srgbClr val="1F497D"/>
      </a:dk2>
      <a:lt2>
        <a:srgbClr val="EEECE1"/>
      </a:lt2>
      <a:accent1>
        <a:srgbClr val="4F81BD"/>
      </a:accent1>
      <a:accent2>
        <a:srgbClr val="92D050"/>
      </a:accent2>
      <a:accent3>
        <a:srgbClr val="00B050"/>
      </a:accent3>
      <a:accent4>
        <a:srgbClr val="FFC000"/>
      </a:accent4>
      <a:accent5>
        <a:srgbClr val="00B0F0"/>
      </a:accent5>
      <a:accent6>
        <a:srgbClr val="BFBFB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C3A9215A-43CE-45A8-BAF5-E6DA0AC40BEB}"/>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CP_white_split_colum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FB21BBA4-5070-4B85-A5F7-63BBCB000BA5}"/>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CP_white_full_width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777BCF33-EB72-4E6A-A00F-BB6549AC8364}"/>
    </a:ext>
  </a:extLst>
</a:theme>
</file>

<file path=ppt/theme/theme4.xml><?xml version="1.0" encoding="utf-8"?>
<a:theme xmlns:a="http://schemas.openxmlformats.org/drawingml/2006/main" name="BCP_blue_full_width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2B066579-2116-45E2-9068-0C9A8567199E}"/>
    </a:ext>
  </a:extLst>
</a:theme>
</file>

<file path=ppt/theme/theme5.xml><?xml version="1.0" encoding="utf-8"?>
<a:theme xmlns:a="http://schemas.openxmlformats.org/drawingml/2006/main" name="BCP_purple_split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D455F007-263B-4F47-9187-35F39D48D4D8}"/>
    </a:ext>
  </a:extLst>
</a:theme>
</file>

<file path=ppt/theme/theme6.xml><?xml version="1.0" encoding="utf-8"?>
<a:theme xmlns:a="http://schemas.openxmlformats.org/drawingml/2006/main" name="BCP_blue_split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2744E515-CAA7-4BBA-865F-0686A1BD33DE}"/>
    </a:ext>
  </a:extLst>
</a:theme>
</file>

<file path=ppt/theme/theme7.xml><?xml version="1.0" encoding="utf-8"?>
<a:theme xmlns:a="http://schemas.openxmlformats.org/drawingml/2006/main" name="BCP_purple_full_width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CD552AA2-6EDC-4105-A44C-676FE1ADE96E}"/>
    </a:ext>
  </a:extLst>
</a:theme>
</file>

<file path=ppt/theme/theme8.xml><?xml version="1.0" encoding="utf-8"?>
<a:theme xmlns:a="http://schemas.openxmlformats.org/drawingml/2006/main" name="BCP_blue_full_width_conten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9DD3EDEB-6544-424B-AF86-E9A505A73E3F}"/>
    </a:ext>
  </a:extLst>
</a:theme>
</file>

<file path=ppt/theme/theme9.xml><?xml version="1.0" encoding="utf-8"?>
<a:theme xmlns:a="http://schemas.openxmlformats.org/drawingml/2006/main" name="BCP_white_picture_full_wid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CP_PPT_TEMPLATE" id="{BF5A0936-EA82-4C3B-B4E9-BAEE6EA5B3E6}" vid="{C97ED95B-668E-440F-AF13-1097BC8DE62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A7894322CD7B4A80C0CAD667696297" ma:contentTypeVersion="7" ma:contentTypeDescription="Create a new document." ma:contentTypeScope="" ma:versionID="8c1642ff4ba79348d7df5b0e30e2e87f">
  <xsd:schema xmlns:xsd="http://www.w3.org/2001/XMLSchema" xmlns:xs="http://www.w3.org/2001/XMLSchema" xmlns:p="http://schemas.microsoft.com/office/2006/metadata/properties" xmlns:ns2="e22df625-03fb-4495-839e-528e1bd678b1" xmlns:ns3="173ac6bd-a601-42dd-ac53-a062a318c6f0" targetNamespace="http://schemas.microsoft.com/office/2006/metadata/properties" ma:root="true" ma:fieldsID="f26a7a14f0116dc62dc93861f2de96cf" ns2:_="" ns3:_="">
    <xsd:import namespace="e22df625-03fb-4495-839e-528e1bd678b1"/>
    <xsd:import namespace="173ac6bd-a601-42dd-ac53-a062a318c6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df625-03fb-4495-839e-528e1bd678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3ac6bd-a601-42dd-ac53-a062a318c6f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719773-AE96-4134-988A-D21D07DEEDDC}">
  <ds:schemaRefs>
    <ds:schemaRef ds:uri="http://schemas.microsoft.com/sharepoint/v3/contenttype/forms"/>
  </ds:schemaRefs>
</ds:datastoreItem>
</file>

<file path=customXml/itemProps2.xml><?xml version="1.0" encoding="utf-8"?>
<ds:datastoreItem xmlns:ds="http://schemas.openxmlformats.org/officeDocument/2006/customXml" ds:itemID="{976F08B2-FA7C-4D31-9459-49F09B81E8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df625-03fb-4495-839e-528e1bd678b1"/>
    <ds:schemaRef ds:uri="173ac6bd-a601-42dd-ac53-a062a318c6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D80D6B-54AD-4F58-8F52-05AAEA54BAAB}">
  <ds:schemaRefs>
    <ds:schemaRef ds:uri="http://www.w3.org/XML/1998/namespace"/>
    <ds:schemaRef ds:uri="http://schemas.microsoft.com/office/2006/metadata/properties"/>
    <ds:schemaRef ds:uri="173ac6bd-a601-42dd-ac53-a062a318c6f0"/>
    <ds:schemaRef ds:uri="e22df625-03fb-4495-839e-528e1bd678b1"/>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BCP_template</Template>
  <TotalTime>1736</TotalTime>
  <Words>2458</Words>
  <Application>Microsoft Office PowerPoint</Application>
  <PresentationFormat>Custom</PresentationFormat>
  <Paragraphs>456</Paragraphs>
  <Slides>66</Slides>
  <Notes>14</Notes>
  <HiddenSlides>0</HiddenSlides>
  <MMClips>0</MMClips>
  <ScaleCrop>false</ScaleCrop>
  <HeadingPairs>
    <vt:vector size="4" baseType="variant">
      <vt:variant>
        <vt:lpstr>Theme</vt:lpstr>
      </vt:variant>
      <vt:variant>
        <vt:i4>18</vt:i4>
      </vt:variant>
      <vt:variant>
        <vt:lpstr>Slide Titles</vt:lpstr>
      </vt:variant>
      <vt:variant>
        <vt:i4>66</vt:i4>
      </vt:variant>
    </vt:vector>
  </HeadingPairs>
  <TitlesOfParts>
    <vt:vector size="84" baseType="lpstr">
      <vt:lpstr>BCP_white_title</vt:lpstr>
      <vt:lpstr>BCP_white_split_column</vt:lpstr>
      <vt:lpstr>BCP_white_full_width_content</vt:lpstr>
      <vt:lpstr>BCP_blue_full_width_content</vt:lpstr>
      <vt:lpstr>BCP_purple_split_content</vt:lpstr>
      <vt:lpstr>BCP_blue_split_content</vt:lpstr>
      <vt:lpstr>BCP_purple_full_width_content</vt:lpstr>
      <vt:lpstr>BCP_blue_full_width_content1</vt:lpstr>
      <vt:lpstr>BCP_white_picture_full_width</vt:lpstr>
      <vt:lpstr>BCP_purple_finish</vt:lpstr>
      <vt:lpstr>BCP_white_finish</vt:lpstr>
      <vt:lpstr>BCP_blue_finish</vt:lpstr>
      <vt:lpstr>Office Theme</vt:lpstr>
      <vt:lpstr>BCP_Purple_Title</vt:lpstr>
      <vt:lpstr>1_BCP_purple_full_width_content</vt:lpstr>
      <vt:lpstr>1_BCP_white_split_column</vt:lpstr>
      <vt:lpstr>1_Office Theme</vt:lpstr>
      <vt:lpstr>1_BCP_white_title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Neglect &amp; Acts of Omission – new sub categories 19/20 for Section 42 Enquiries  </vt:lpstr>
      <vt:lpstr>PowerPoint Presentation</vt:lpstr>
      <vt:lpstr>Any Questions?</vt:lpstr>
      <vt:lpstr>From DoLS to the  Liberty Protection Safeguards  BCP Safeguarding Adults Board Provider Event</vt:lpstr>
      <vt:lpstr>DoLS to LPS presentation</vt:lpstr>
      <vt:lpstr>Background to the changes</vt:lpstr>
      <vt:lpstr>Background to the changes</vt:lpstr>
      <vt:lpstr>MENTAL CAPACITY AMENDMENT ACT 2019</vt:lpstr>
      <vt:lpstr>Age</vt:lpstr>
      <vt:lpstr>Environment</vt:lpstr>
      <vt:lpstr>Authorising body</vt:lpstr>
      <vt:lpstr>ASSESSORS</vt:lpstr>
      <vt:lpstr>ASSESSORS</vt:lpstr>
      <vt:lpstr>  ASSESSMENTS / EVIDENCE</vt:lpstr>
      <vt:lpstr>MHA/LPS INTERFACE</vt:lpstr>
      <vt:lpstr>PRE-AUTHORISATION REVIEW</vt:lpstr>
      <vt:lpstr>AUTHORISATION RECORD</vt:lpstr>
      <vt:lpstr>       AMCP INVOLVEMENT  </vt:lpstr>
      <vt:lpstr>DURATION</vt:lpstr>
      <vt:lpstr>REVIEWS</vt:lpstr>
      <vt:lpstr>AUTHORISATION RECORD</vt:lpstr>
      <vt:lpstr>IMCA</vt:lpstr>
      <vt:lpstr>APPEALS</vt:lpstr>
      <vt:lpstr>APPROPRIATE PERSON</vt:lpstr>
      <vt:lpstr>RIGHTS</vt:lpstr>
      <vt:lpstr>Plan for coming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Land Registry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Smith</dc:creator>
  <cp:lastModifiedBy>Glynis Greenslade</cp:lastModifiedBy>
  <cp:revision>67</cp:revision>
  <cp:lastPrinted>2020-02-10T18:42:42Z</cp:lastPrinted>
  <dcterms:created xsi:type="dcterms:W3CDTF">2019-02-05T09:29:31Z</dcterms:created>
  <dcterms:modified xsi:type="dcterms:W3CDTF">2020-03-04T13:20:09Z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0x010100CDA7894322CD7B4A80C0CAD667696297</vt:lpwstr>
  </property>
</Properties>
</file>